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Lst>
  <p:sldSz cx="18288000" cy="10287000"/>
  <p:notesSz cx="6858000" cy="9144000"/>
  <p:embeddedFontLst>
    <p:embeddedFont>
      <p:font typeface="Codec Pro ExtraBold" panose="020B0604020202020204" charset="0"/>
      <p:regular r:id="rId28"/>
    </p:embeddedFont>
    <p:embeddedFont>
      <p:font typeface="Garet" panose="020B0604020202020204" charset="0"/>
      <p:regular r:id="rId29"/>
    </p:embeddedFont>
    <p:embeddedFont>
      <p:font typeface="Garet Bold" panose="020B0604020202020204" charset="0"/>
      <p:regular r:id="rId30"/>
    </p:embeddedFont>
    <p:embeddedFont>
      <p:font typeface="Heroes Legend" panose="020B0604020202020204" charset="0"/>
      <p:regular r:id="rId31"/>
    </p:embeddedFont>
    <p:embeddedFont>
      <p:font typeface="Roboto" panose="02000000000000000000" pitchFamily="2" charset="0"/>
      <p:regular r:id="rId32"/>
      <p:bold r:id="rId33"/>
      <p:italic r:id="rId34"/>
      <p:boldItalic r:id="rId35"/>
    </p:embeddedFont>
    <p:embeddedFont>
      <p:font typeface="Roboto Bold" panose="02000000000000000000" pitchFamily="2" charset="0"/>
      <p:regular r:id="rId36"/>
      <p:bold r:id="rId37"/>
    </p:embeddedFont>
    <p:embeddedFont>
      <p:font typeface="Roboto Italics"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DC18E-1EAE-F336-491F-45FFFC45F759}" v="10" dt="2024-06-05T14:26:18.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dt, Carly" userId="S::chaydt@cheo.on.ca::c8c4dab0-cef9-4e00-9a65-f3d5979191da" providerId="AD" clId="Web-{A5CDC18E-1EAE-F336-491F-45FFFC45F759}"/>
    <pc:docChg chg="addSld delSld modSld">
      <pc:chgData name="Haydt, Carly" userId="S::chaydt@cheo.on.ca::c8c4dab0-cef9-4e00-9a65-f3d5979191da" providerId="AD" clId="Web-{A5CDC18E-1EAE-F336-491F-45FFFC45F759}" dt="2024-06-05T14:26:18.555" v="9"/>
      <pc:docMkLst>
        <pc:docMk/>
      </pc:docMkLst>
      <pc:sldChg chg="addSp">
        <pc:chgData name="Haydt, Carly" userId="S::chaydt@cheo.on.ca::c8c4dab0-cef9-4e00-9a65-f3d5979191da" providerId="AD" clId="Web-{A5CDC18E-1EAE-F336-491F-45FFFC45F759}" dt="2024-06-05T14:01:08.547" v="0"/>
        <pc:sldMkLst>
          <pc:docMk/>
          <pc:sldMk cId="0" sldId="258"/>
        </pc:sldMkLst>
        <pc:grpChg chg="add">
          <ac:chgData name="Haydt, Carly" userId="S::chaydt@cheo.on.ca::c8c4dab0-cef9-4e00-9a65-f3d5979191da" providerId="AD" clId="Web-{A5CDC18E-1EAE-F336-491F-45FFFC45F759}" dt="2024-06-05T14:01:08.547" v="0"/>
          <ac:grpSpMkLst>
            <pc:docMk/>
            <pc:sldMk cId="0" sldId="258"/>
            <ac:grpSpMk id="36" creationId="{1394187A-A37C-4BE2-B260-EE7637751875}"/>
          </ac:grpSpMkLst>
        </pc:grpChg>
      </pc:sldChg>
      <pc:sldChg chg="delSp modSp">
        <pc:chgData name="Haydt, Carly" userId="S::chaydt@cheo.on.ca::c8c4dab0-cef9-4e00-9a65-f3d5979191da" providerId="AD" clId="Web-{A5CDC18E-1EAE-F336-491F-45FFFC45F759}" dt="2024-06-05T14:25:51.492" v="7" actId="1076"/>
        <pc:sldMkLst>
          <pc:docMk/>
          <pc:sldMk cId="0" sldId="276"/>
        </pc:sldMkLst>
        <pc:spChg chg="mod">
          <ac:chgData name="Haydt, Carly" userId="S::chaydt@cheo.on.ca::c8c4dab0-cef9-4e00-9a65-f3d5979191da" providerId="AD" clId="Web-{A5CDC18E-1EAE-F336-491F-45FFFC45F759}" dt="2024-06-05T14:25:51.492" v="7" actId="1076"/>
          <ac:spMkLst>
            <pc:docMk/>
            <pc:sldMk cId="0" sldId="276"/>
            <ac:spMk id="2" creationId="{00000000-0000-0000-0000-000000000000}"/>
          </ac:spMkLst>
        </pc:spChg>
        <pc:spChg chg="del">
          <ac:chgData name="Haydt, Carly" userId="S::chaydt@cheo.on.ca::c8c4dab0-cef9-4e00-9a65-f3d5979191da" providerId="AD" clId="Web-{A5CDC18E-1EAE-F336-491F-45FFFC45F759}" dt="2024-06-05T14:25:47.758" v="6"/>
          <ac:spMkLst>
            <pc:docMk/>
            <pc:sldMk cId="0" sldId="276"/>
            <ac:spMk id="3" creationId="{00000000-0000-0000-0000-000000000000}"/>
          </ac:spMkLst>
        </pc:spChg>
      </pc:sldChg>
      <pc:sldChg chg="delSp add del replId">
        <pc:chgData name="Haydt, Carly" userId="S::chaydt@cheo.on.ca::c8c4dab0-cef9-4e00-9a65-f3d5979191da" providerId="AD" clId="Web-{A5CDC18E-1EAE-F336-491F-45FFFC45F759}" dt="2024-06-05T14:26:18.555" v="9"/>
        <pc:sldMkLst>
          <pc:docMk/>
          <pc:sldMk cId="765348020" sldId="277"/>
        </pc:sldMkLst>
        <pc:spChg chg="del">
          <ac:chgData name="Haydt, Carly" userId="S::chaydt@cheo.on.ca::c8c4dab0-cef9-4e00-9a65-f3d5979191da" providerId="AD" clId="Web-{A5CDC18E-1EAE-F336-491F-45FFFC45F759}" dt="2024-06-05T14:25:39.961" v="5"/>
          <ac:spMkLst>
            <pc:docMk/>
            <pc:sldMk cId="765348020" sldId="277"/>
            <ac:spMk id="2" creationId="{00000000-0000-0000-0000-000000000000}"/>
          </ac:spMkLst>
        </pc:spChg>
        <pc:spChg chg="del">
          <ac:chgData name="Haydt, Carly" userId="S::chaydt@cheo.on.ca::c8c4dab0-cef9-4e00-9a65-f3d5979191da" providerId="AD" clId="Web-{A5CDC18E-1EAE-F336-491F-45FFFC45F759}" dt="2024-06-05T14:25:39.742" v="4"/>
          <ac:spMkLst>
            <pc:docMk/>
            <pc:sldMk cId="765348020" sldId="277"/>
            <ac:spMk id="3" creationId="{00000000-0000-0000-0000-000000000000}"/>
          </ac:spMkLst>
        </pc:spChg>
        <pc:spChg chg="del">
          <ac:chgData name="Haydt, Carly" userId="S::chaydt@cheo.on.ca::c8c4dab0-cef9-4e00-9a65-f3d5979191da" providerId="AD" clId="Web-{A5CDC18E-1EAE-F336-491F-45FFFC45F759}" dt="2024-06-05T14:25:39.727" v="3"/>
          <ac:spMkLst>
            <pc:docMk/>
            <pc:sldMk cId="765348020" sldId="277"/>
            <ac:spMk id="4" creationId="{00000000-0000-0000-0000-000000000000}"/>
          </ac:spMkLst>
        </pc:spChg>
        <pc:spChg chg="del">
          <ac:chgData name="Haydt, Carly" userId="S::chaydt@cheo.on.ca::c8c4dab0-cef9-4e00-9a65-f3d5979191da" providerId="AD" clId="Web-{A5CDC18E-1EAE-F336-491F-45FFFC45F759}" dt="2024-06-05T14:25:39.695" v="2"/>
          <ac:spMkLst>
            <pc:docMk/>
            <pc:sldMk cId="765348020" sldId="277"/>
            <ac:spMk id="5" creationId="{00000000-0000-0000-0000-000000000000}"/>
          </ac:spMkLst>
        </pc:spChg>
      </pc:sldChg>
      <pc:sldChg chg="add">
        <pc:chgData name="Haydt, Carly" userId="S::chaydt@cheo.on.ca::c8c4dab0-cef9-4e00-9a65-f3d5979191da" providerId="AD" clId="Web-{A5CDC18E-1EAE-F336-491F-45FFFC45F759}" dt="2024-06-05T14:26:14.946" v="8"/>
        <pc:sldMkLst>
          <pc:docMk/>
          <pc:sldMk cId="2970266537"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hyperlink" Target="https://forms.office.com/Pages/ResponsePage.aspx?id=BfabIed-QUiuV05BR7jZerDaxMj5zgBOmmXz1ZeRkdpURENJSk9WOEozOFJEMEFaN0dIQUJPTkNLMy4u"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hyperlink" Target="https://www.rssfe.on.ca/upload-ck/RSSFE_PlanDeTravail_Strate%CC%81giesGagnantes_Bilingue.xlsx"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www.rssfe.on.ca/en/resources/tools-en/" TargetMode="External"/><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49.svg"/><Relationship Id="rId4" Type="http://schemas.openxmlformats.org/officeDocument/2006/relationships/image" Target="../media/image44.sv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hyperlink" Target="mailto:chaydt@cheo.on.ca" TargetMode="External"/><Relationship Id="rId5" Type="http://schemas.openxmlformats.org/officeDocument/2006/relationships/image" Target="../media/image45.jpe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marieloumeawasige@eso-archipel.ca" TargetMode="Externa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hyperlink" Target="mailto:mgoulet@rssfe.on.ca" TargetMode="External"/><Relationship Id="rId5" Type="http://schemas.openxmlformats.org/officeDocument/2006/relationships/image" Target="../media/image46.jpe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mailto:winningstrategies@kidscomefist.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rssfe.on.ca/upload-ck/20240515_Affiche_Responsabilisation.pdf" TargetMode="External"/><Relationship Id="rId7" Type="http://schemas.openxmlformats.org/officeDocument/2006/relationships/image" Target="../media/image21.svg"/><Relationship Id="rId2" Type="http://schemas.openxmlformats.org/officeDocument/2006/relationships/hyperlink" Target="https://www.rssfe.on.ca/upload-ck/20240515_Onepager_Accountability.pdf"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5739"/>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640456" cy="10287000"/>
            <a:chOff x="0" y="0"/>
            <a:chExt cx="1748927" cy="2709333"/>
          </a:xfrm>
        </p:grpSpPr>
        <p:sp>
          <p:nvSpPr>
            <p:cNvPr id="3" name="Freeform 3"/>
            <p:cNvSpPr/>
            <p:nvPr/>
          </p:nvSpPr>
          <p:spPr>
            <a:xfrm>
              <a:off x="0" y="0"/>
              <a:ext cx="1748927" cy="2709333"/>
            </a:xfrm>
            <a:custGeom>
              <a:avLst/>
              <a:gdLst/>
              <a:ahLst/>
              <a:cxnLst/>
              <a:rect l="l" t="t" r="r" b="b"/>
              <a:pathLst>
                <a:path w="1748927" h="2709333">
                  <a:moveTo>
                    <a:pt x="0" y="0"/>
                  </a:moveTo>
                  <a:lnTo>
                    <a:pt x="1748927" y="0"/>
                  </a:lnTo>
                  <a:lnTo>
                    <a:pt x="1748927" y="2709333"/>
                  </a:lnTo>
                  <a:lnTo>
                    <a:pt x="0" y="2709333"/>
                  </a:lnTo>
                  <a:close/>
                </a:path>
              </a:pathLst>
            </a:custGeom>
            <a:solidFill>
              <a:srgbClr val="E6FFE6"/>
            </a:solidFill>
          </p:spPr>
        </p:sp>
        <p:sp>
          <p:nvSpPr>
            <p:cNvPr id="4" name="TextBox 4"/>
            <p:cNvSpPr txBox="1"/>
            <p:nvPr/>
          </p:nvSpPr>
          <p:spPr>
            <a:xfrm>
              <a:off x="0" y="-38100"/>
              <a:ext cx="1748927"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575966" y="167143"/>
            <a:ext cx="19216423" cy="10287000"/>
          </a:xfrm>
          <a:custGeom>
            <a:avLst/>
            <a:gdLst/>
            <a:ahLst/>
            <a:cxnLst/>
            <a:rect l="l" t="t" r="r" b="b"/>
            <a:pathLst>
              <a:path w="19216423" h="10287000">
                <a:moveTo>
                  <a:pt x="0" y="0"/>
                </a:moveTo>
                <a:lnTo>
                  <a:pt x="19216422" y="0"/>
                </a:lnTo>
                <a:lnTo>
                  <a:pt x="19216422" y="10287000"/>
                </a:lnTo>
                <a:lnTo>
                  <a:pt x="0" y="10287000"/>
                </a:lnTo>
                <a:lnTo>
                  <a:pt x="0" y="0"/>
                </a:lnTo>
                <a:close/>
              </a:path>
            </a:pathLst>
          </a:custGeom>
          <a:blipFill>
            <a:blip r:embed="rId2">
              <a:alphaModFix amt="40000"/>
            </a:blip>
            <a:stretch>
              <a:fillRect r="-13401"/>
            </a:stretch>
          </a:blipFill>
        </p:spPr>
      </p:sp>
      <p:grpSp>
        <p:nvGrpSpPr>
          <p:cNvPr id="6" name="Group 6"/>
          <p:cNvGrpSpPr/>
          <p:nvPr/>
        </p:nvGrpSpPr>
        <p:grpSpPr>
          <a:xfrm>
            <a:off x="6640456" y="9213353"/>
            <a:ext cx="11647544" cy="1073647"/>
            <a:chOff x="0" y="0"/>
            <a:chExt cx="3067666" cy="282771"/>
          </a:xfrm>
        </p:grpSpPr>
        <p:sp>
          <p:nvSpPr>
            <p:cNvPr id="7" name="Freeform 7"/>
            <p:cNvSpPr/>
            <p:nvPr/>
          </p:nvSpPr>
          <p:spPr>
            <a:xfrm>
              <a:off x="0" y="0"/>
              <a:ext cx="3067666" cy="282771"/>
            </a:xfrm>
            <a:custGeom>
              <a:avLst/>
              <a:gdLst/>
              <a:ahLst/>
              <a:cxnLst/>
              <a:rect l="l" t="t" r="r" b="b"/>
              <a:pathLst>
                <a:path w="3067666" h="282771">
                  <a:moveTo>
                    <a:pt x="0" y="0"/>
                  </a:moveTo>
                  <a:lnTo>
                    <a:pt x="3067666" y="0"/>
                  </a:lnTo>
                  <a:lnTo>
                    <a:pt x="3067666" y="282771"/>
                  </a:lnTo>
                  <a:lnTo>
                    <a:pt x="0" y="282771"/>
                  </a:lnTo>
                  <a:close/>
                </a:path>
              </a:pathLst>
            </a:custGeom>
            <a:solidFill>
              <a:srgbClr val="E6FFE6"/>
            </a:solidFill>
          </p:spPr>
        </p:sp>
        <p:sp>
          <p:nvSpPr>
            <p:cNvPr id="8" name="TextBox 8"/>
            <p:cNvSpPr txBox="1"/>
            <p:nvPr/>
          </p:nvSpPr>
          <p:spPr>
            <a:xfrm>
              <a:off x="0" y="-19050"/>
              <a:ext cx="3067666" cy="301821"/>
            </a:xfrm>
            <a:prstGeom prst="rect">
              <a:avLst/>
            </a:prstGeom>
          </p:spPr>
          <p:txBody>
            <a:bodyPr lIns="50800" tIns="50800" rIns="50800" bIns="50800" rtlCol="0" anchor="ctr"/>
            <a:lstStyle/>
            <a:p>
              <a:pPr algn="ctr">
                <a:lnSpc>
                  <a:spcPts val="2859"/>
                </a:lnSpc>
              </a:pPr>
              <a:endParaRPr/>
            </a:p>
          </p:txBody>
        </p:sp>
      </p:grpSp>
      <p:sp>
        <p:nvSpPr>
          <p:cNvPr id="9" name="Freeform 9"/>
          <p:cNvSpPr/>
          <p:nvPr/>
        </p:nvSpPr>
        <p:spPr>
          <a:xfrm>
            <a:off x="-1691727" y="3850282"/>
            <a:ext cx="9677902" cy="6436718"/>
          </a:xfrm>
          <a:custGeom>
            <a:avLst/>
            <a:gdLst/>
            <a:ahLst/>
            <a:cxnLst/>
            <a:rect l="l" t="t" r="r" b="b"/>
            <a:pathLst>
              <a:path w="9677902" h="6436718">
                <a:moveTo>
                  <a:pt x="0" y="0"/>
                </a:moveTo>
                <a:lnTo>
                  <a:pt x="9677902" y="0"/>
                </a:lnTo>
                <a:lnTo>
                  <a:pt x="9677902" y="6436718"/>
                </a:lnTo>
                <a:lnTo>
                  <a:pt x="0" y="6436718"/>
                </a:lnTo>
                <a:lnTo>
                  <a:pt x="0" y="0"/>
                </a:lnTo>
                <a:close/>
              </a:path>
            </a:pathLst>
          </a:custGeom>
          <a:blipFill>
            <a:blip r:embed="rId3"/>
            <a:stretch>
              <a:fillRect/>
            </a:stretch>
          </a:blipFill>
        </p:spPr>
      </p:sp>
      <p:sp>
        <p:nvSpPr>
          <p:cNvPr id="10" name="Freeform 10"/>
          <p:cNvSpPr/>
          <p:nvPr/>
        </p:nvSpPr>
        <p:spPr>
          <a:xfrm>
            <a:off x="9144000" y="9422579"/>
            <a:ext cx="2395022" cy="655195"/>
          </a:xfrm>
          <a:custGeom>
            <a:avLst/>
            <a:gdLst/>
            <a:ahLst/>
            <a:cxnLst/>
            <a:rect l="l" t="t" r="r" b="b"/>
            <a:pathLst>
              <a:path w="2395022" h="655195">
                <a:moveTo>
                  <a:pt x="0" y="0"/>
                </a:moveTo>
                <a:lnTo>
                  <a:pt x="2395022" y="0"/>
                </a:lnTo>
                <a:lnTo>
                  <a:pt x="2395022" y="655195"/>
                </a:lnTo>
                <a:lnTo>
                  <a:pt x="0" y="655195"/>
                </a:lnTo>
                <a:lnTo>
                  <a:pt x="0" y="0"/>
                </a:lnTo>
                <a:close/>
              </a:path>
            </a:pathLst>
          </a:custGeom>
          <a:blipFill>
            <a:blip r:embed="rId4"/>
            <a:stretch>
              <a:fillRect/>
            </a:stretch>
          </a:blipFill>
        </p:spPr>
      </p:sp>
      <p:sp>
        <p:nvSpPr>
          <p:cNvPr id="11" name="Freeform 11"/>
          <p:cNvSpPr/>
          <p:nvPr/>
        </p:nvSpPr>
        <p:spPr>
          <a:xfrm>
            <a:off x="13889116" y="9422579"/>
            <a:ext cx="1959405" cy="655195"/>
          </a:xfrm>
          <a:custGeom>
            <a:avLst/>
            <a:gdLst/>
            <a:ahLst/>
            <a:cxnLst/>
            <a:rect l="l" t="t" r="r" b="b"/>
            <a:pathLst>
              <a:path w="1959405" h="655195">
                <a:moveTo>
                  <a:pt x="0" y="0"/>
                </a:moveTo>
                <a:lnTo>
                  <a:pt x="1959406" y="0"/>
                </a:lnTo>
                <a:lnTo>
                  <a:pt x="1959406" y="655195"/>
                </a:lnTo>
                <a:lnTo>
                  <a:pt x="0" y="655195"/>
                </a:lnTo>
                <a:lnTo>
                  <a:pt x="0" y="0"/>
                </a:lnTo>
                <a:close/>
              </a:path>
            </a:pathLst>
          </a:custGeom>
          <a:blipFill>
            <a:blip r:embed="rId5"/>
            <a:stretch>
              <a:fillRect/>
            </a:stretch>
          </a:blipFill>
        </p:spPr>
      </p:sp>
      <p:sp>
        <p:nvSpPr>
          <p:cNvPr id="12" name="TextBox 12"/>
          <p:cNvSpPr txBox="1"/>
          <p:nvPr/>
        </p:nvSpPr>
        <p:spPr>
          <a:xfrm>
            <a:off x="7607484" y="1752432"/>
            <a:ext cx="9359040" cy="2653268"/>
          </a:xfrm>
          <a:prstGeom prst="rect">
            <a:avLst/>
          </a:prstGeom>
        </p:spPr>
        <p:txBody>
          <a:bodyPr lIns="0" tIns="0" rIns="0" bIns="0" rtlCol="0" anchor="t">
            <a:spAutoFit/>
          </a:bodyPr>
          <a:lstStyle/>
          <a:p>
            <a:pPr algn="l">
              <a:lnSpc>
                <a:spcPts val="10488"/>
              </a:lnSpc>
            </a:pPr>
            <a:r>
              <a:rPr lang="en-US" sz="6900">
                <a:solidFill>
                  <a:srgbClr val="E6FFE6"/>
                </a:solidFill>
                <a:latin typeface="Heroes Legend"/>
              </a:rPr>
              <a:t>WINNING</a:t>
            </a:r>
          </a:p>
          <a:p>
            <a:pPr marL="0" lvl="0" indent="0" algn="l">
              <a:lnSpc>
                <a:spcPts val="10488"/>
              </a:lnSpc>
            </a:pPr>
            <a:r>
              <a:rPr lang="en-US" sz="6900">
                <a:solidFill>
                  <a:srgbClr val="E6FFE6"/>
                </a:solidFill>
                <a:latin typeface="Heroes Legend"/>
              </a:rPr>
              <a:t>STRATEGIES</a:t>
            </a:r>
          </a:p>
        </p:txBody>
      </p:sp>
      <p:sp>
        <p:nvSpPr>
          <p:cNvPr id="13" name="TextBox 13"/>
          <p:cNvSpPr txBox="1"/>
          <p:nvPr/>
        </p:nvSpPr>
        <p:spPr>
          <a:xfrm>
            <a:off x="7607484" y="4388593"/>
            <a:ext cx="9359040" cy="533400"/>
          </a:xfrm>
          <a:prstGeom prst="rect">
            <a:avLst/>
          </a:prstGeom>
        </p:spPr>
        <p:txBody>
          <a:bodyPr lIns="0" tIns="0" rIns="0" bIns="0" rtlCol="0" anchor="t">
            <a:spAutoFit/>
          </a:bodyPr>
          <a:lstStyle/>
          <a:p>
            <a:pPr marL="0" lvl="0" indent="0" algn="r">
              <a:lnSpc>
                <a:spcPts val="4200"/>
              </a:lnSpc>
            </a:pPr>
            <a:r>
              <a:rPr lang="en-US" sz="3000">
                <a:solidFill>
                  <a:srgbClr val="E6FFE6"/>
                </a:solidFill>
                <a:latin typeface="Roboto"/>
              </a:rPr>
              <a:t>for serving francophone clients</a:t>
            </a:r>
          </a:p>
        </p:txBody>
      </p:sp>
      <p:sp>
        <p:nvSpPr>
          <p:cNvPr id="14" name="TextBox 14"/>
          <p:cNvSpPr txBox="1"/>
          <p:nvPr/>
        </p:nvSpPr>
        <p:spPr>
          <a:xfrm>
            <a:off x="7607484" y="6314579"/>
            <a:ext cx="9359040" cy="1431925"/>
          </a:xfrm>
          <a:prstGeom prst="rect">
            <a:avLst/>
          </a:prstGeom>
        </p:spPr>
        <p:txBody>
          <a:bodyPr lIns="0" tIns="0" rIns="0" bIns="0" rtlCol="0" anchor="t">
            <a:spAutoFit/>
          </a:bodyPr>
          <a:lstStyle/>
          <a:p>
            <a:pPr algn="ctr">
              <a:lnSpc>
                <a:spcPts val="4200"/>
              </a:lnSpc>
            </a:pPr>
            <a:r>
              <a:rPr lang="en-US" sz="3000">
                <a:solidFill>
                  <a:srgbClr val="E6FFE6"/>
                </a:solidFill>
                <a:latin typeface="Roboto Bold"/>
              </a:rPr>
              <a:t>INFORMATION SESSION</a:t>
            </a:r>
          </a:p>
          <a:p>
            <a:pPr algn="ctr">
              <a:lnSpc>
                <a:spcPts val="4200"/>
              </a:lnSpc>
            </a:pPr>
            <a:r>
              <a:rPr lang="en-US" sz="3000">
                <a:solidFill>
                  <a:srgbClr val="E6FFE6"/>
                </a:solidFill>
                <a:latin typeface="Roboto Italics"/>
              </a:rPr>
              <a:t>for health service providers</a:t>
            </a:r>
          </a:p>
          <a:p>
            <a:pPr marL="0" lvl="0" indent="0" algn="ctr">
              <a:lnSpc>
                <a:spcPts val="2800"/>
              </a:lnSpc>
            </a:pPr>
            <a:endParaRPr lang="en-US" sz="3000">
              <a:solidFill>
                <a:srgbClr val="E6FFE6"/>
              </a:solidFill>
              <a:latin typeface="Roboto Itali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357" y="1596132"/>
            <a:ext cx="6733893" cy="1826260"/>
          </a:xfrm>
          <a:prstGeom prst="rect">
            <a:avLst/>
          </a:prstGeom>
        </p:spPr>
        <p:txBody>
          <a:bodyPr lIns="0" tIns="0" rIns="0" bIns="0" rtlCol="0" anchor="t">
            <a:spAutoFit/>
          </a:bodyPr>
          <a:lstStyle/>
          <a:p>
            <a:pPr algn="l">
              <a:lnSpc>
                <a:spcPts val="4730"/>
              </a:lnSpc>
            </a:pPr>
            <a:r>
              <a:rPr lang="en-US" sz="4300" spc="150">
                <a:solidFill>
                  <a:srgbClr val="040506"/>
                </a:solidFill>
                <a:latin typeface="Roboto Bold"/>
              </a:rPr>
              <a:t>New tool: the </a:t>
            </a:r>
          </a:p>
          <a:p>
            <a:pPr marL="0" lvl="0" indent="0" algn="l">
              <a:lnSpc>
                <a:spcPts val="4730"/>
              </a:lnSpc>
            </a:pPr>
            <a:r>
              <a:rPr lang="en-US" sz="4300" spc="150">
                <a:solidFill>
                  <a:srgbClr val="040506"/>
                </a:solidFill>
                <a:latin typeface="Roboto Bold"/>
              </a:rPr>
              <a:t>self-assessment questionnaire (cont’d)</a:t>
            </a:r>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701730" y="2632019"/>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6" name="Group 6"/>
          <p:cNvGrpSpPr/>
          <p:nvPr/>
        </p:nvGrpSpPr>
        <p:grpSpPr>
          <a:xfrm>
            <a:off x="16031594" y="476926"/>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8" name="TextBox 8"/>
          <p:cNvSpPr txBox="1"/>
          <p:nvPr/>
        </p:nvSpPr>
        <p:spPr>
          <a:xfrm>
            <a:off x="1704357" y="3812917"/>
            <a:ext cx="15554943" cy="7546086"/>
          </a:xfrm>
          <a:prstGeom prst="rect">
            <a:avLst/>
          </a:prstGeom>
        </p:spPr>
        <p:txBody>
          <a:bodyPr lIns="0" tIns="0" rIns="0" bIns="0" rtlCol="0" anchor="t">
            <a:spAutoFit/>
          </a:bodyPr>
          <a:lstStyle/>
          <a:p>
            <a:pPr algn="l">
              <a:lnSpc>
                <a:spcPts val="3311"/>
              </a:lnSpc>
            </a:pPr>
            <a:r>
              <a:rPr lang="en-US" sz="2400">
                <a:solidFill>
                  <a:srgbClr val="040506"/>
                </a:solidFill>
                <a:latin typeface="Roboto Bold"/>
              </a:rPr>
              <a:t>How long will I need to complete the self-assessment? </a:t>
            </a:r>
            <a:r>
              <a:rPr lang="en-US" sz="2400">
                <a:solidFill>
                  <a:srgbClr val="040506"/>
                </a:solidFill>
                <a:latin typeface="Roboto"/>
              </a:rPr>
              <a:t>15 minutes.</a:t>
            </a:r>
          </a:p>
          <a:p>
            <a:pPr algn="l">
              <a:lnSpc>
                <a:spcPts val="3311"/>
              </a:lnSpc>
            </a:pPr>
            <a:endParaRPr lang="en-US" sz="2400">
              <a:solidFill>
                <a:srgbClr val="040506"/>
              </a:solidFill>
              <a:latin typeface="Roboto"/>
            </a:endParaRPr>
          </a:p>
          <a:p>
            <a:pPr algn="l">
              <a:lnSpc>
                <a:spcPts val="3311"/>
              </a:lnSpc>
            </a:pPr>
            <a:r>
              <a:rPr lang="en-US" sz="2400">
                <a:solidFill>
                  <a:srgbClr val="040506"/>
                </a:solidFill>
                <a:latin typeface="Roboto Bold"/>
              </a:rPr>
              <a:t>Who should complete the self-assessment?  </a:t>
            </a:r>
            <a:r>
              <a:rPr lang="en-US" sz="2400">
                <a:solidFill>
                  <a:srgbClr val="040506"/>
                </a:solidFill>
                <a:latin typeface="Roboto"/>
              </a:rPr>
              <a:t>Someone who is familiar with your organization's practices (e.g. your winning strategies champion).</a:t>
            </a:r>
          </a:p>
          <a:p>
            <a:pPr algn="l">
              <a:lnSpc>
                <a:spcPts val="3311"/>
              </a:lnSpc>
            </a:pPr>
            <a:endParaRPr lang="en-US" sz="2400">
              <a:solidFill>
                <a:srgbClr val="040506"/>
              </a:solidFill>
              <a:latin typeface="Roboto"/>
            </a:endParaRPr>
          </a:p>
          <a:p>
            <a:pPr algn="l">
              <a:lnSpc>
                <a:spcPts val="3311"/>
              </a:lnSpc>
            </a:pPr>
            <a:r>
              <a:rPr lang="en-US" sz="2400">
                <a:solidFill>
                  <a:srgbClr val="040506"/>
                </a:solidFill>
                <a:latin typeface="Roboto Bold"/>
              </a:rPr>
              <a:t>Who will have access to the information provided in your self-assessment questionnaire? </a:t>
            </a:r>
          </a:p>
          <a:p>
            <a:pPr algn="l">
              <a:lnSpc>
                <a:spcPts val="3311"/>
              </a:lnSpc>
            </a:pPr>
            <a:endParaRPr lang="en-US" sz="2400">
              <a:solidFill>
                <a:srgbClr val="040506"/>
              </a:solidFill>
              <a:latin typeface="Roboto Bold"/>
            </a:endParaRPr>
          </a:p>
          <a:p>
            <a:pPr marL="518160" lvl="1" indent="-259080" algn="l">
              <a:lnSpc>
                <a:spcPts val="3311"/>
              </a:lnSpc>
              <a:buFont typeface="Arial"/>
              <a:buChar char="•"/>
            </a:pPr>
            <a:r>
              <a:rPr lang="en-US" sz="2400">
                <a:solidFill>
                  <a:srgbClr val="040506"/>
                </a:solidFill>
                <a:latin typeface="Roboto"/>
              </a:rPr>
              <a:t>Your organisation;</a:t>
            </a:r>
          </a:p>
          <a:p>
            <a:pPr marL="518160" lvl="1" indent="-259080" algn="l">
              <a:lnSpc>
                <a:spcPts val="3311"/>
              </a:lnSpc>
              <a:buFont typeface="Arial"/>
              <a:buChar char="•"/>
            </a:pPr>
            <a:r>
              <a:rPr lang="en-US" sz="2400">
                <a:solidFill>
                  <a:srgbClr val="040506"/>
                </a:solidFill>
                <a:latin typeface="Roboto"/>
              </a:rPr>
              <a:t>Your OHT;</a:t>
            </a:r>
          </a:p>
          <a:p>
            <a:pPr marL="518160" lvl="1" indent="-259080" algn="l">
              <a:lnSpc>
                <a:spcPts val="3311"/>
              </a:lnSpc>
              <a:buFont typeface="Arial"/>
              <a:buChar char="•"/>
            </a:pPr>
            <a:r>
              <a:rPr lang="en-US" sz="2400">
                <a:solidFill>
                  <a:srgbClr val="040506"/>
                </a:solidFill>
                <a:latin typeface="Roboto"/>
              </a:rPr>
              <a:t>The Winning Strategies Committee.</a:t>
            </a:r>
          </a:p>
          <a:p>
            <a:pPr algn="l">
              <a:lnSpc>
                <a:spcPts val="3311"/>
              </a:lnSpc>
            </a:pPr>
            <a:endParaRPr lang="en-US" sz="2400">
              <a:solidFill>
                <a:srgbClr val="040506"/>
              </a:solidFill>
              <a:latin typeface="Roboto"/>
            </a:endParaRPr>
          </a:p>
          <a:p>
            <a:pPr algn="l">
              <a:lnSpc>
                <a:spcPts val="3311"/>
              </a:lnSpc>
            </a:pPr>
            <a:r>
              <a:rPr lang="en-US" sz="2400">
                <a:solidFill>
                  <a:srgbClr val="040506"/>
                </a:solidFill>
                <a:latin typeface="Roboto Bold"/>
              </a:rPr>
              <a:t>My organisation is designated under the French Language Services Act. Do I have to complete the self-assessment? </a:t>
            </a:r>
            <a:r>
              <a:rPr lang="en-US" sz="2400">
                <a:solidFill>
                  <a:srgbClr val="040506"/>
                </a:solidFill>
                <a:latin typeface="Roboto"/>
              </a:rPr>
              <a:t>Yes, it would be preferable for all  Ontario Health Team’s partners to complete the questionnaire.</a:t>
            </a:r>
          </a:p>
          <a:p>
            <a:pPr algn="l">
              <a:lnSpc>
                <a:spcPts val="3311"/>
              </a:lnSpc>
            </a:pPr>
            <a:endParaRPr lang="en-US" sz="2400">
              <a:solidFill>
                <a:srgbClr val="040506"/>
              </a:solidFill>
              <a:latin typeface="Roboto"/>
            </a:endParaRPr>
          </a:p>
          <a:p>
            <a:pPr algn="l">
              <a:lnSpc>
                <a:spcPts val="3311"/>
              </a:lnSpc>
            </a:pPr>
            <a:endParaRPr lang="en-US" sz="2400">
              <a:solidFill>
                <a:srgbClr val="040506"/>
              </a:solidFill>
              <a:latin typeface="Roboto"/>
            </a:endParaRPr>
          </a:p>
          <a:p>
            <a:pPr algn="ctr">
              <a:lnSpc>
                <a:spcPts val="3311"/>
              </a:lnSpc>
            </a:pPr>
            <a:endParaRPr lang="en-US" sz="2400">
              <a:solidFill>
                <a:srgbClr val="040506"/>
              </a:solidFill>
              <a:latin typeface="Roboto"/>
            </a:endParaRPr>
          </a:p>
          <a:p>
            <a:pPr algn="ctr">
              <a:lnSpc>
                <a:spcPts val="3311"/>
              </a:lnSpc>
            </a:pPr>
            <a:endParaRPr lang="en-US" sz="2400">
              <a:solidFill>
                <a:srgbClr val="040506"/>
              </a:solidFill>
              <a:latin typeface="Roboto"/>
            </a:endParaRPr>
          </a:p>
          <a:p>
            <a:pPr algn="ctr">
              <a:lnSpc>
                <a:spcPts val="3311"/>
              </a:lnSpc>
              <a:spcBef>
                <a:spcPct val="0"/>
              </a:spcBef>
            </a:pPr>
            <a:endParaRPr lang="en-US" sz="2400">
              <a:solidFill>
                <a:srgbClr val="040506"/>
              </a:solidFill>
              <a:latin typeface="Roboto"/>
            </a:endParaRPr>
          </a:p>
        </p:txBody>
      </p:sp>
      <p:sp>
        <p:nvSpPr>
          <p:cNvPr id="9" name="Freeform 9"/>
          <p:cNvSpPr/>
          <p:nvPr/>
        </p:nvSpPr>
        <p:spPr>
          <a:xfrm>
            <a:off x="16490057" y="810384"/>
            <a:ext cx="992053" cy="992053"/>
          </a:xfrm>
          <a:custGeom>
            <a:avLst/>
            <a:gdLst/>
            <a:ahLst/>
            <a:cxnLst/>
            <a:rect l="l" t="t" r="r" b="b"/>
            <a:pathLst>
              <a:path w="992053" h="992053">
                <a:moveTo>
                  <a:pt x="0" y="0"/>
                </a:moveTo>
                <a:lnTo>
                  <a:pt x="992053" y="0"/>
                </a:lnTo>
                <a:lnTo>
                  <a:pt x="992053" y="992053"/>
                </a:lnTo>
                <a:lnTo>
                  <a:pt x="0" y="9920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357" y="1596132"/>
            <a:ext cx="6733893" cy="2426335"/>
          </a:xfrm>
          <a:prstGeom prst="rect">
            <a:avLst/>
          </a:prstGeom>
        </p:spPr>
        <p:txBody>
          <a:bodyPr lIns="0" tIns="0" rIns="0" bIns="0" rtlCol="0" anchor="t">
            <a:spAutoFit/>
          </a:bodyPr>
          <a:lstStyle/>
          <a:p>
            <a:pPr algn="l">
              <a:lnSpc>
                <a:spcPts val="4730"/>
              </a:lnSpc>
            </a:pPr>
            <a:r>
              <a:rPr lang="en-US" sz="4300" spc="150">
                <a:solidFill>
                  <a:srgbClr val="040506"/>
                </a:solidFill>
                <a:latin typeface="Roboto Bold"/>
              </a:rPr>
              <a:t>New tool: the </a:t>
            </a:r>
          </a:p>
          <a:p>
            <a:pPr algn="l">
              <a:lnSpc>
                <a:spcPts val="4730"/>
              </a:lnSpc>
            </a:pPr>
            <a:r>
              <a:rPr lang="en-US" sz="4300" spc="150">
                <a:solidFill>
                  <a:srgbClr val="040506"/>
                </a:solidFill>
                <a:latin typeface="Roboto Bold"/>
              </a:rPr>
              <a:t>self-assessment questionnaire (cont’d)</a:t>
            </a:r>
          </a:p>
          <a:p>
            <a:pPr marL="0" lvl="0" indent="0" algn="l">
              <a:lnSpc>
                <a:spcPts val="4730"/>
              </a:lnSpc>
            </a:pPr>
            <a:endParaRPr lang="en-US" sz="4300" spc="150">
              <a:solidFill>
                <a:srgbClr val="040506"/>
              </a:solidFill>
              <a:latin typeface="Roboto Bold"/>
            </a:endParaRPr>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701730" y="2632019"/>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6" name="Group 6"/>
          <p:cNvGrpSpPr/>
          <p:nvPr/>
        </p:nvGrpSpPr>
        <p:grpSpPr>
          <a:xfrm>
            <a:off x="16031594" y="476926"/>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8" name="Freeform 8"/>
          <p:cNvSpPr/>
          <p:nvPr/>
        </p:nvSpPr>
        <p:spPr>
          <a:xfrm>
            <a:off x="16490057" y="810384"/>
            <a:ext cx="992053" cy="992053"/>
          </a:xfrm>
          <a:custGeom>
            <a:avLst/>
            <a:gdLst/>
            <a:ahLst/>
            <a:cxnLst/>
            <a:rect l="l" t="t" r="r" b="b"/>
            <a:pathLst>
              <a:path w="992053" h="992053">
                <a:moveTo>
                  <a:pt x="0" y="0"/>
                </a:moveTo>
                <a:lnTo>
                  <a:pt x="992053" y="0"/>
                </a:lnTo>
                <a:lnTo>
                  <a:pt x="992053" y="992053"/>
                </a:lnTo>
                <a:lnTo>
                  <a:pt x="0" y="9920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6110662" y="5352479"/>
            <a:ext cx="6066676" cy="3398488"/>
          </a:xfrm>
          <a:custGeom>
            <a:avLst/>
            <a:gdLst/>
            <a:ahLst/>
            <a:cxnLst/>
            <a:rect l="l" t="t" r="r" b="b"/>
            <a:pathLst>
              <a:path w="6066676" h="3398488">
                <a:moveTo>
                  <a:pt x="0" y="0"/>
                </a:moveTo>
                <a:lnTo>
                  <a:pt x="6066676" y="0"/>
                </a:lnTo>
                <a:lnTo>
                  <a:pt x="6066676" y="3398489"/>
                </a:lnTo>
                <a:lnTo>
                  <a:pt x="0" y="3398489"/>
                </a:lnTo>
                <a:lnTo>
                  <a:pt x="0" y="0"/>
                </a:lnTo>
                <a:close/>
              </a:path>
            </a:pathLst>
          </a:custGeom>
          <a:blipFill>
            <a:blip r:embed="rId6"/>
            <a:stretch>
              <a:fillRect/>
            </a:stretch>
          </a:blipFill>
        </p:spPr>
      </p:sp>
      <p:sp>
        <p:nvSpPr>
          <p:cNvPr id="10" name="TextBox 10"/>
          <p:cNvSpPr txBox="1"/>
          <p:nvPr/>
        </p:nvSpPr>
        <p:spPr>
          <a:xfrm>
            <a:off x="1704357" y="4467797"/>
            <a:ext cx="15554943" cy="884682"/>
          </a:xfrm>
          <a:prstGeom prst="rect">
            <a:avLst/>
          </a:prstGeom>
        </p:spPr>
        <p:txBody>
          <a:bodyPr lIns="0" tIns="0" rIns="0" bIns="0" rtlCol="0" anchor="t">
            <a:spAutoFit/>
          </a:bodyPr>
          <a:lstStyle/>
          <a:p>
            <a:pPr algn="ctr">
              <a:lnSpc>
                <a:spcPts val="3725"/>
              </a:lnSpc>
            </a:pPr>
            <a:r>
              <a:rPr lang="en-US" sz="2699" u="sng">
                <a:solidFill>
                  <a:srgbClr val="040506"/>
                </a:solidFill>
                <a:latin typeface="Roboto"/>
                <a:hlinkClick r:id="rId7" tooltip="https://forms.office.com/Pages/ResponsePage.aspx?id=BfabIed-QUiuV05BR7jZerDaxMj5zgBOmmXz1ZeRkdpURENJSk9WOEozOFJEMEFaN0dIQUJPTkNLMy4u"/>
              </a:rPr>
              <a:t>Click here</a:t>
            </a:r>
            <a:r>
              <a:rPr lang="en-US" sz="2699">
                <a:solidFill>
                  <a:srgbClr val="040506"/>
                </a:solidFill>
                <a:latin typeface="Roboto"/>
              </a:rPr>
              <a:t> to complete the self-assessment questionnaire.</a:t>
            </a:r>
          </a:p>
          <a:p>
            <a:pPr algn="ctr">
              <a:lnSpc>
                <a:spcPts val="3311"/>
              </a:lnSpc>
              <a:spcBef>
                <a:spcPct val="0"/>
              </a:spcBef>
            </a:pPr>
            <a:endParaRPr lang="en-US" sz="2699">
              <a:solidFill>
                <a:srgbClr val="040506"/>
              </a:solidFill>
              <a:latin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3789" y="-227266"/>
            <a:ext cx="8744064" cy="2511931"/>
          </a:xfrm>
          <a:custGeom>
            <a:avLst/>
            <a:gdLst/>
            <a:ahLst/>
            <a:cxnLst/>
            <a:rect l="l" t="t" r="r" b="b"/>
            <a:pathLst>
              <a:path w="8744064" h="2511931">
                <a:moveTo>
                  <a:pt x="0" y="0"/>
                </a:moveTo>
                <a:lnTo>
                  <a:pt x="8744065" y="0"/>
                </a:lnTo>
                <a:lnTo>
                  <a:pt x="8744065" y="2511932"/>
                </a:lnTo>
                <a:lnTo>
                  <a:pt x="0" y="2511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01730" y="2632019"/>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5" name="Group 5"/>
          <p:cNvGrpSpPr/>
          <p:nvPr/>
        </p:nvGrpSpPr>
        <p:grpSpPr>
          <a:xfrm>
            <a:off x="16031594" y="476926"/>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7" name="TextBox 7"/>
          <p:cNvSpPr txBox="1"/>
          <p:nvPr/>
        </p:nvSpPr>
        <p:spPr>
          <a:xfrm>
            <a:off x="1704357" y="4397049"/>
            <a:ext cx="15554943" cy="5027295"/>
          </a:xfrm>
          <a:prstGeom prst="rect">
            <a:avLst/>
          </a:prstGeom>
        </p:spPr>
        <p:txBody>
          <a:bodyPr lIns="0" tIns="0" rIns="0" bIns="0" rtlCol="0" anchor="t">
            <a:spAutoFit/>
          </a:bodyPr>
          <a:lstStyle/>
          <a:p>
            <a:pPr algn="l">
              <a:lnSpc>
                <a:spcPts val="3450"/>
              </a:lnSpc>
            </a:pPr>
            <a:r>
              <a:rPr lang="en-US" sz="2500" spc="25">
                <a:solidFill>
                  <a:srgbClr val="040506"/>
                </a:solidFill>
                <a:latin typeface="Roboto Bold"/>
              </a:rPr>
              <a:t>Training objectives:</a:t>
            </a:r>
          </a:p>
          <a:p>
            <a:pPr algn="l">
              <a:lnSpc>
                <a:spcPts val="3450"/>
              </a:lnSpc>
            </a:pPr>
            <a:endParaRPr lang="en-US" sz="2500" spc="25">
              <a:solidFill>
                <a:srgbClr val="040506"/>
              </a:solidFill>
              <a:latin typeface="Roboto Bold"/>
            </a:endParaRPr>
          </a:p>
          <a:p>
            <a:pPr marL="539751" lvl="1" indent="-269876" algn="l">
              <a:lnSpc>
                <a:spcPts val="3450"/>
              </a:lnSpc>
              <a:buFont typeface="Arial"/>
              <a:buChar char="•"/>
            </a:pPr>
            <a:r>
              <a:rPr lang="en-US" sz="2500" spc="25">
                <a:solidFill>
                  <a:srgbClr val="040506"/>
                </a:solidFill>
                <a:latin typeface="Roboto"/>
              </a:rPr>
              <a:t>To provide organizational champion(s) with an opportunity to enhance their existing knowledge of winning strategies; </a:t>
            </a:r>
          </a:p>
          <a:p>
            <a:pPr algn="l">
              <a:lnSpc>
                <a:spcPts val="3450"/>
              </a:lnSpc>
            </a:pPr>
            <a:endParaRPr lang="en-US" sz="2500" spc="25">
              <a:solidFill>
                <a:srgbClr val="040506"/>
              </a:solidFill>
              <a:latin typeface="Roboto"/>
            </a:endParaRPr>
          </a:p>
          <a:p>
            <a:pPr marL="539751" lvl="1" indent="-269876" algn="l">
              <a:lnSpc>
                <a:spcPts val="3450"/>
              </a:lnSpc>
              <a:buFont typeface="Arial"/>
              <a:buChar char="•"/>
            </a:pPr>
            <a:r>
              <a:rPr lang="en-US" sz="2500" spc="25">
                <a:solidFill>
                  <a:srgbClr val="040506"/>
                </a:solidFill>
                <a:latin typeface="Roboto"/>
              </a:rPr>
              <a:t>Develop the necessary skills to enable successful implementation of winning strategies within the organization.</a:t>
            </a:r>
          </a:p>
          <a:p>
            <a:pPr algn="l">
              <a:lnSpc>
                <a:spcPts val="3450"/>
              </a:lnSpc>
            </a:pPr>
            <a:endParaRPr lang="en-US" sz="2500" spc="25">
              <a:solidFill>
                <a:srgbClr val="040506"/>
              </a:solidFill>
              <a:latin typeface="Roboto"/>
            </a:endParaRPr>
          </a:p>
          <a:p>
            <a:pPr algn="l">
              <a:lnSpc>
                <a:spcPts val="3726"/>
              </a:lnSpc>
            </a:pPr>
            <a:endParaRPr lang="en-US" sz="2500" spc="25">
              <a:solidFill>
                <a:srgbClr val="040506"/>
              </a:solidFill>
              <a:latin typeface="Roboto"/>
            </a:endParaRPr>
          </a:p>
          <a:p>
            <a:pPr algn="l">
              <a:lnSpc>
                <a:spcPts val="3726"/>
              </a:lnSpc>
            </a:pPr>
            <a:endParaRPr lang="en-US" sz="2500" spc="25">
              <a:solidFill>
                <a:srgbClr val="040506"/>
              </a:solidFill>
              <a:latin typeface="Roboto"/>
            </a:endParaRPr>
          </a:p>
          <a:p>
            <a:pPr algn="ctr">
              <a:lnSpc>
                <a:spcPts val="4830"/>
              </a:lnSpc>
            </a:pPr>
            <a:endParaRPr lang="en-US" sz="2500" spc="25">
              <a:solidFill>
                <a:srgbClr val="040506"/>
              </a:solidFill>
              <a:latin typeface="Roboto"/>
            </a:endParaRPr>
          </a:p>
        </p:txBody>
      </p:sp>
      <p:sp>
        <p:nvSpPr>
          <p:cNvPr id="8" name="TextBox 8"/>
          <p:cNvSpPr txBox="1"/>
          <p:nvPr/>
        </p:nvSpPr>
        <p:spPr>
          <a:xfrm>
            <a:off x="1704357" y="1596132"/>
            <a:ext cx="6733893" cy="1826260"/>
          </a:xfrm>
          <a:prstGeom prst="rect">
            <a:avLst/>
          </a:prstGeom>
        </p:spPr>
        <p:txBody>
          <a:bodyPr lIns="0" tIns="0" rIns="0" bIns="0" rtlCol="0" anchor="t">
            <a:spAutoFit/>
          </a:bodyPr>
          <a:lstStyle/>
          <a:p>
            <a:pPr marL="0" lvl="0" indent="0" algn="l">
              <a:lnSpc>
                <a:spcPts val="4729"/>
              </a:lnSpc>
            </a:pPr>
            <a:r>
              <a:rPr lang="en-US" sz="4299" spc="150">
                <a:solidFill>
                  <a:srgbClr val="040506"/>
                </a:solidFill>
                <a:latin typeface="Roboto Bold"/>
              </a:rPr>
              <a:t>Choose and register your champion for training for champions</a:t>
            </a:r>
          </a:p>
        </p:txBody>
      </p:sp>
      <p:sp>
        <p:nvSpPr>
          <p:cNvPr id="9" name="Freeform 9"/>
          <p:cNvSpPr/>
          <p:nvPr/>
        </p:nvSpPr>
        <p:spPr>
          <a:xfrm>
            <a:off x="16452715" y="897321"/>
            <a:ext cx="878327" cy="878327"/>
          </a:xfrm>
          <a:custGeom>
            <a:avLst/>
            <a:gdLst/>
            <a:ahLst/>
            <a:cxnLst/>
            <a:rect l="l" t="t" r="r" b="b"/>
            <a:pathLst>
              <a:path w="878327" h="878327">
                <a:moveTo>
                  <a:pt x="0" y="0"/>
                </a:moveTo>
                <a:lnTo>
                  <a:pt x="878327" y="0"/>
                </a:lnTo>
                <a:lnTo>
                  <a:pt x="878327" y="878327"/>
                </a:lnTo>
                <a:lnTo>
                  <a:pt x="0" y="8783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3789" y="-227266"/>
            <a:ext cx="8744064" cy="2511931"/>
          </a:xfrm>
          <a:custGeom>
            <a:avLst/>
            <a:gdLst/>
            <a:ahLst/>
            <a:cxnLst/>
            <a:rect l="l" t="t" r="r" b="b"/>
            <a:pathLst>
              <a:path w="8744064" h="2511931">
                <a:moveTo>
                  <a:pt x="0" y="0"/>
                </a:moveTo>
                <a:lnTo>
                  <a:pt x="8744065" y="0"/>
                </a:lnTo>
                <a:lnTo>
                  <a:pt x="8744065" y="2511932"/>
                </a:lnTo>
                <a:lnTo>
                  <a:pt x="0" y="2511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01730" y="2632019"/>
            <a:ext cx="380297" cy="362766"/>
            <a:chOff x="0" y="0"/>
            <a:chExt cx="587326" cy="560252"/>
          </a:xfrm>
        </p:grpSpPr>
        <p:sp>
          <p:nvSpPr>
            <p:cNvPr id="4" name="Freeform 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5" name="Group 5"/>
          <p:cNvGrpSpPr/>
          <p:nvPr/>
        </p:nvGrpSpPr>
        <p:grpSpPr>
          <a:xfrm>
            <a:off x="16031594" y="476926"/>
            <a:ext cx="1720101" cy="2064402"/>
            <a:chOff x="0" y="0"/>
            <a:chExt cx="2656504" cy="3188238"/>
          </a:xfrm>
        </p:grpSpPr>
        <p:sp>
          <p:nvSpPr>
            <p:cNvPr id="6" name="Freeform 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7" name="TextBox 7"/>
          <p:cNvSpPr txBox="1"/>
          <p:nvPr/>
        </p:nvSpPr>
        <p:spPr>
          <a:xfrm>
            <a:off x="1028700" y="5067300"/>
            <a:ext cx="8105142" cy="4872990"/>
          </a:xfrm>
          <a:prstGeom prst="rect">
            <a:avLst/>
          </a:prstGeom>
        </p:spPr>
        <p:txBody>
          <a:bodyPr lIns="0" tIns="0" rIns="0" bIns="0" rtlCol="0" anchor="t">
            <a:spAutoFit/>
          </a:bodyPr>
          <a:lstStyle/>
          <a:p>
            <a:pPr algn="ctr">
              <a:lnSpc>
                <a:spcPts val="4830"/>
              </a:lnSpc>
            </a:pPr>
            <a:r>
              <a:rPr lang="en-US" sz="3500" spc="35">
                <a:solidFill>
                  <a:srgbClr val="040506"/>
                </a:solidFill>
                <a:latin typeface="Roboto"/>
              </a:rPr>
              <a:t>Training in French (12pm-1pm):</a:t>
            </a:r>
          </a:p>
          <a:p>
            <a:pPr algn="ctr">
              <a:lnSpc>
                <a:spcPts val="4830"/>
              </a:lnSpc>
            </a:pPr>
            <a:endParaRPr lang="en-US" sz="3500" spc="35">
              <a:solidFill>
                <a:srgbClr val="040506"/>
              </a:solidFill>
              <a:latin typeface="Roboto"/>
            </a:endParaRPr>
          </a:p>
          <a:p>
            <a:pPr algn="ctr">
              <a:lnSpc>
                <a:spcPts val="4830"/>
              </a:lnSpc>
            </a:pPr>
            <a:r>
              <a:rPr lang="en-US" sz="3500" spc="35">
                <a:solidFill>
                  <a:srgbClr val="040506"/>
                </a:solidFill>
                <a:latin typeface="Roboto"/>
              </a:rPr>
              <a:t>17 July 2024</a:t>
            </a:r>
          </a:p>
          <a:p>
            <a:pPr algn="ctr">
              <a:lnSpc>
                <a:spcPts val="4830"/>
              </a:lnSpc>
            </a:pPr>
            <a:r>
              <a:rPr lang="en-US" sz="3500" spc="35">
                <a:solidFill>
                  <a:srgbClr val="040506"/>
                </a:solidFill>
                <a:latin typeface="Roboto"/>
              </a:rPr>
              <a:t>30th July 2024</a:t>
            </a:r>
          </a:p>
          <a:p>
            <a:pPr algn="ctr">
              <a:lnSpc>
                <a:spcPts val="4830"/>
              </a:lnSpc>
            </a:pPr>
            <a:r>
              <a:rPr lang="en-US" sz="3500" spc="35">
                <a:solidFill>
                  <a:srgbClr val="040506"/>
                </a:solidFill>
                <a:latin typeface="Roboto"/>
              </a:rPr>
              <a:t>7th August 2024</a:t>
            </a:r>
          </a:p>
          <a:p>
            <a:pPr algn="ctr">
              <a:lnSpc>
                <a:spcPts val="4830"/>
              </a:lnSpc>
            </a:pPr>
            <a:r>
              <a:rPr lang="en-US" sz="3500" spc="35">
                <a:solidFill>
                  <a:srgbClr val="040506"/>
                </a:solidFill>
                <a:latin typeface="Roboto"/>
              </a:rPr>
              <a:t>13th August 2024</a:t>
            </a:r>
          </a:p>
          <a:p>
            <a:pPr algn="ctr">
              <a:lnSpc>
                <a:spcPts val="4830"/>
              </a:lnSpc>
            </a:pPr>
            <a:r>
              <a:rPr lang="en-US" sz="3500" spc="35">
                <a:solidFill>
                  <a:srgbClr val="040506"/>
                </a:solidFill>
                <a:latin typeface="Roboto"/>
              </a:rPr>
              <a:t>21st August 2024</a:t>
            </a:r>
          </a:p>
          <a:p>
            <a:pPr algn="ctr">
              <a:lnSpc>
                <a:spcPts val="4830"/>
              </a:lnSpc>
            </a:pPr>
            <a:endParaRPr lang="en-US" sz="3500" spc="35">
              <a:solidFill>
                <a:srgbClr val="040506"/>
              </a:solidFill>
              <a:latin typeface="Roboto"/>
            </a:endParaRPr>
          </a:p>
        </p:txBody>
      </p:sp>
      <p:sp>
        <p:nvSpPr>
          <p:cNvPr id="8" name="TextBox 8"/>
          <p:cNvSpPr txBox="1"/>
          <p:nvPr/>
        </p:nvSpPr>
        <p:spPr>
          <a:xfrm>
            <a:off x="1704357" y="1596132"/>
            <a:ext cx="6733893" cy="1826260"/>
          </a:xfrm>
          <a:prstGeom prst="rect">
            <a:avLst/>
          </a:prstGeom>
        </p:spPr>
        <p:txBody>
          <a:bodyPr lIns="0" tIns="0" rIns="0" bIns="0" rtlCol="0" anchor="t">
            <a:spAutoFit/>
          </a:bodyPr>
          <a:lstStyle/>
          <a:p>
            <a:pPr marL="0" lvl="0" indent="0" algn="l">
              <a:lnSpc>
                <a:spcPts val="4729"/>
              </a:lnSpc>
            </a:pPr>
            <a:r>
              <a:rPr lang="en-US" sz="4299" spc="150">
                <a:solidFill>
                  <a:srgbClr val="040506"/>
                </a:solidFill>
                <a:latin typeface="Roboto Bold"/>
              </a:rPr>
              <a:t>Choose and register your champion for training for champions (cont’d)</a:t>
            </a:r>
          </a:p>
        </p:txBody>
      </p:sp>
      <p:sp>
        <p:nvSpPr>
          <p:cNvPr id="9" name="TextBox 9"/>
          <p:cNvSpPr txBox="1"/>
          <p:nvPr/>
        </p:nvSpPr>
        <p:spPr>
          <a:xfrm>
            <a:off x="9144000" y="5067300"/>
            <a:ext cx="8115300" cy="4263390"/>
          </a:xfrm>
          <a:prstGeom prst="rect">
            <a:avLst/>
          </a:prstGeom>
        </p:spPr>
        <p:txBody>
          <a:bodyPr lIns="0" tIns="0" rIns="0" bIns="0" rtlCol="0" anchor="t">
            <a:spAutoFit/>
          </a:bodyPr>
          <a:lstStyle/>
          <a:p>
            <a:pPr algn="ctr">
              <a:lnSpc>
                <a:spcPts val="4830"/>
              </a:lnSpc>
            </a:pPr>
            <a:r>
              <a:rPr lang="en-US" sz="3500" spc="175">
                <a:solidFill>
                  <a:srgbClr val="040506"/>
                </a:solidFill>
                <a:latin typeface="Roboto"/>
              </a:rPr>
              <a:t>Training in English (12pm-1pm):</a:t>
            </a:r>
          </a:p>
          <a:p>
            <a:pPr algn="ctr">
              <a:lnSpc>
                <a:spcPts val="4830"/>
              </a:lnSpc>
            </a:pPr>
            <a:endParaRPr lang="en-US" sz="3500" spc="175">
              <a:solidFill>
                <a:srgbClr val="040506"/>
              </a:solidFill>
              <a:latin typeface="Roboto"/>
            </a:endParaRPr>
          </a:p>
          <a:p>
            <a:pPr algn="ctr">
              <a:lnSpc>
                <a:spcPts val="4830"/>
              </a:lnSpc>
            </a:pPr>
            <a:r>
              <a:rPr lang="en-US" sz="3500" spc="175">
                <a:solidFill>
                  <a:srgbClr val="040506"/>
                </a:solidFill>
                <a:latin typeface="Roboto"/>
              </a:rPr>
              <a:t>18 July 2024</a:t>
            </a:r>
          </a:p>
          <a:p>
            <a:pPr algn="ctr">
              <a:lnSpc>
                <a:spcPts val="4830"/>
              </a:lnSpc>
            </a:pPr>
            <a:r>
              <a:rPr lang="en-US" sz="3500" spc="175">
                <a:solidFill>
                  <a:srgbClr val="040506"/>
                </a:solidFill>
                <a:latin typeface="Roboto"/>
              </a:rPr>
              <a:t>1 August 2024</a:t>
            </a:r>
          </a:p>
          <a:p>
            <a:pPr algn="ctr">
              <a:lnSpc>
                <a:spcPts val="4830"/>
              </a:lnSpc>
            </a:pPr>
            <a:r>
              <a:rPr lang="en-US" sz="3500" spc="175">
                <a:solidFill>
                  <a:srgbClr val="040506"/>
                </a:solidFill>
                <a:latin typeface="Roboto"/>
              </a:rPr>
              <a:t>8th August 2024</a:t>
            </a:r>
          </a:p>
          <a:p>
            <a:pPr algn="ctr">
              <a:lnSpc>
                <a:spcPts val="4830"/>
              </a:lnSpc>
            </a:pPr>
            <a:r>
              <a:rPr lang="en-US" sz="3500" spc="175">
                <a:solidFill>
                  <a:srgbClr val="040506"/>
                </a:solidFill>
                <a:latin typeface="Roboto"/>
              </a:rPr>
              <a:t>15th August 2024</a:t>
            </a:r>
          </a:p>
          <a:p>
            <a:pPr algn="ctr">
              <a:lnSpc>
                <a:spcPts val="4830"/>
              </a:lnSpc>
            </a:pPr>
            <a:r>
              <a:rPr lang="en-US" sz="3500" spc="175">
                <a:solidFill>
                  <a:srgbClr val="040506"/>
                </a:solidFill>
                <a:latin typeface="Roboto"/>
              </a:rPr>
              <a:t>22 August 2024</a:t>
            </a:r>
          </a:p>
        </p:txBody>
      </p:sp>
      <p:sp>
        <p:nvSpPr>
          <p:cNvPr id="10" name="Freeform 10"/>
          <p:cNvSpPr/>
          <p:nvPr/>
        </p:nvSpPr>
        <p:spPr>
          <a:xfrm>
            <a:off x="16452715" y="897321"/>
            <a:ext cx="878327" cy="878327"/>
          </a:xfrm>
          <a:custGeom>
            <a:avLst/>
            <a:gdLst/>
            <a:ahLst/>
            <a:cxnLst/>
            <a:rect l="l" t="t" r="r" b="b"/>
            <a:pathLst>
              <a:path w="878327" h="878327">
                <a:moveTo>
                  <a:pt x="0" y="0"/>
                </a:moveTo>
                <a:lnTo>
                  <a:pt x="878327" y="0"/>
                </a:lnTo>
                <a:lnTo>
                  <a:pt x="878327" y="878327"/>
                </a:lnTo>
                <a:lnTo>
                  <a:pt x="0" y="8783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357" y="1596132"/>
            <a:ext cx="6733893" cy="1226185"/>
          </a:xfrm>
          <a:prstGeom prst="rect">
            <a:avLst/>
          </a:prstGeom>
        </p:spPr>
        <p:txBody>
          <a:bodyPr lIns="0" tIns="0" rIns="0" bIns="0" rtlCol="0" anchor="t">
            <a:spAutoFit/>
          </a:bodyPr>
          <a:lstStyle/>
          <a:p>
            <a:pPr marL="0" lvl="0" indent="0" algn="l">
              <a:lnSpc>
                <a:spcPts val="4730"/>
              </a:lnSpc>
            </a:pPr>
            <a:r>
              <a:rPr lang="en-US" sz="4300" spc="150">
                <a:solidFill>
                  <a:srgbClr val="040506"/>
                </a:solidFill>
                <a:latin typeface="Roboto Bold"/>
              </a:rPr>
              <a:t>Implement your plan's objectives</a:t>
            </a:r>
          </a:p>
        </p:txBody>
      </p:sp>
      <p:sp>
        <p:nvSpPr>
          <p:cNvPr id="3" name="Freeform 3"/>
          <p:cNvSpPr/>
          <p:nvPr/>
        </p:nvSpPr>
        <p:spPr>
          <a:xfrm rot="-10800000">
            <a:off x="-153789" y="-227266"/>
            <a:ext cx="8744064" cy="2511931"/>
          </a:xfrm>
          <a:custGeom>
            <a:avLst/>
            <a:gdLst/>
            <a:ahLst/>
            <a:cxnLst/>
            <a:rect l="l" t="t" r="r" b="b"/>
            <a:pathLst>
              <a:path w="8744064" h="2511931">
                <a:moveTo>
                  <a:pt x="0" y="0"/>
                </a:moveTo>
                <a:lnTo>
                  <a:pt x="8744065" y="0"/>
                </a:lnTo>
                <a:lnTo>
                  <a:pt x="8744065" y="2511932"/>
                </a:lnTo>
                <a:lnTo>
                  <a:pt x="0" y="2511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701730" y="2632019"/>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6" name="Group 6"/>
          <p:cNvGrpSpPr/>
          <p:nvPr/>
        </p:nvGrpSpPr>
        <p:grpSpPr>
          <a:xfrm>
            <a:off x="16031594" y="476926"/>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8" name="Freeform 8"/>
          <p:cNvSpPr/>
          <p:nvPr/>
        </p:nvSpPr>
        <p:spPr>
          <a:xfrm>
            <a:off x="16460761" y="909148"/>
            <a:ext cx="861768" cy="831997"/>
          </a:xfrm>
          <a:custGeom>
            <a:avLst/>
            <a:gdLst/>
            <a:ahLst/>
            <a:cxnLst/>
            <a:rect l="l" t="t" r="r" b="b"/>
            <a:pathLst>
              <a:path w="861768" h="831997">
                <a:moveTo>
                  <a:pt x="0" y="0"/>
                </a:moveTo>
                <a:lnTo>
                  <a:pt x="861768" y="0"/>
                </a:lnTo>
                <a:lnTo>
                  <a:pt x="861768" y="831997"/>
                </a:lnTo>
                <a:lnTo>
                  <a:pt x="0" y="8319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704357" y="3398829"/>
            <a:ext cx="5350774" cy="5861307"/>
          </a:xfrm>
          <a:custGeom>
            <a:avLst/>
            <a:gdLst/>
            <a:ahLst/>
            <a:cxnLst/>
            <a:rect l="l" t="t" r="r" b="b"/>
            <a:pathLst>
              <a:path w="5350774" h="5861307">
                <a:moveTo>
                  <a:pt x="0" y="0"/>
                </a:moveTo>
                <a:lnTo>
                  <a:pt x="5350774" y="0"/>
                </a:lnTo>
                <a:lnTo>
                  <a:pt x="5350774" y="5861306"/>
                </a:lnTo>
                <a:lnTo>
                  <a:pt x="0" y="5861306"/>
                </a:lnTo>
                <a:lnTo>
                  <a:pt x="0" y="0"/>
                </a:lnTo>
                <a:close/>
              </a:path>
            </a:pathLst>
          </a:custGeom>
          <a:blipFill>
            <a:blip r:embed="rId6"/>
            <a:stretch>
              <a:fillRect/>
            </a:stretch>
          </a:blipFill>
        </p:spPr>
      </p:sp>
      <p:sp>
        <p:nvSpPr>
          <p:cNvPr id="10" name="TextBox 10"/>
          <p:cNvSpPr txBox="1"/>
          <p:nvPr/>
        </p:nvSpPr>
        <p:spPr>
          <a:xfrm>
            <a:off x="8999881" y="6111399"/>
            <a:ext cx="5408652" cy="398066"/>
          </a:xfrm>
          <a:prstGeom prst="rect">
            <a:avLst/>
          </a:prstGeom>
        </p:spPr>
        <p:txBody>
          <a:bodyPr lIns="0" tIns="0" rIns="0" bIns="0" rtlCol="0" anchor="t">
            <a:spAutoFit/>
          </a:bodyPr>
          <a:lstStyle/>
          <a:p>
            <a:pPr algn="ctr">
              <a:lnSpc>
                <a:spcPts val="3128"/>
              </a:lnSpc>
              <a:spcBef>
                <a:spcPct val="0"/>
              </a:spcBef>
            </a:pPr>
            <a:r>
              <a:rPr lang="en-US" sz="2406" u="sng">
                <a:solidFill>
                  <a:srgbClr val="000000"/>
                </a:solidFill>
                <a:latin typeface="Roboto"/>
                <a:hlinkClick r:id="rId7" tooltip="https://www.rssfe.on.ca/upload-ck/RSSFE_PlanDeTravail_Strate%CC%81giesGagnantes_Bilingue.xlsx"/>
              </a:rPr>
              <a:t>Click here </a:t>
            </a:r>
            <a:r>
              <a:rPr lang="en-US" sz="2406">
                <a:solidFill>
                  <a:srgbClr val="000000"/>
                </a:solidFill>
                <a:latin typeface="Roboto"/>
                <a:hlinkClick r:id="rId7" tooltip="https://www.rssfe.on.ca/upload-ck/RSSFE_PlanDeTravail_Strate%CC%81giesGagnantes_Bilingue.xlsx"/>
              </a:rPr>
              <a:t>to view the original document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63651" y="1405834"/>
            <a:ext cx="6733893" cy="1226185"/>
          </a:xfrm>
          <a:prstGeom prst="rect">
            <a:avLst/>
          </a:prstGeom>
        </p:spPr>
        <p:txBody>
          <a:bodyPr lIns="0" tIns="0" rIns="0" bIns="0" rtlCol="0" anchor="t">
            <a:spAutoFit/>
          </a:bodyPr>
          <a:lstStyle/>
          <a:p>
            <a:pPr marL="0" lvl="0" indent="0" algn="l">
              <a:lnSpc>
                <a:spcPts val="4730"/>
              </a:lnSpc>
            </a:pPr>
            <a:r>
              <a:rPr lang="en-US" sz="4300" spc="150">
                <a:solidFill>
                  <a:srgbClr val="040506"/>
                </a:solidFill>
                <a:latin typeface="Roboto Bold"/>
              </a:rPr>
              <a:t>Implement your plan's objectives</a:t>
            </a:r>
          </a:p>
        </p:txBody>
      </p:sp>
      <p:sp>
        <p:nvSpPr>
          <p:cNvPr id="3" name="Freeform 3"/>
          <p:cNvSpPr/>
          <p:nvPr/>
        </p:nvSpPr>
        <p:spPr>
          <a:xfrm rot="-10800000">
            <a:off x="-153789" y="-227266"/>
            <a:ext cx="8744064" cy="2511931"/>
          </a:xfrm>
          <a:custGeom>
            <a:avLst/>
            <a:gdLst/>
            <a:ahLst/>
            <a:cxnLst/>
            <a:rect l="l" t="t" r="r" b="b"/>
            <a:pathLst>
              <a:path w="8744064" h="2511931">
                <a:moveTo>
                  <a:pt x="0" y="0"/>
                </a:moveTo>
                <a:lnTo>
                  <a:pt x="8744065" y="0"/>
                </a:lnTo>
                <a:lnTo>
                  <a:pt x="8744065" y="2511932"/>
                </a:lnTo>
                <a:lnTo>
                  <a:pt x="0" y="2511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701730" y="2632019"/>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6" name="Group 6"/>
          <p:cNvGrpSpPr/>
          <p:nvPr/>
        </p:nvGrpSpPr>
        <p:grpSpPr>
          <a:xfrm>
            <a:off x="16031594" y="476926"/>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8" name="TextBox 8"/>
          <p:cNvSpPr txBox="1"/>
          <p:nvPr/>
        </p:nvSpPr>
        <p:spPr>
          <a:xfrm>
            <a:off x="1704357" y="3878479"/>
            <a:ext cx="15468558" cy="2781300"/>
          </a:xfrm>
          <a:prstGeom prst="rect">
            <a:avLst/>
          </a:prstGeom>
        </p:spPr>
        <p:txBody>
          <a:bodyPr lIns="0" tIns="0" rIns="0" bIns="0" rtlCol="0" anchor="t">
            <a:spAutoFit/>
          </a:bodyPr>
          <a:lstStyle/>
          <a:p>
            <a:pPr marL="539749" lvl="1" indent="-269875" algn="l">
              <a:lnSpc>
                <a:spcPts val="3749"/>
              </a:lnSpc>
              <a:buFont typeface="Arial"/>
              <a:buChar char="•"/>
            </a:pPr>
            <a:r>
              <a:rPr lang="en-US" sz="2499">
                <a:solidFill>
                  <a:srgbClr val="000000"/>
                </a:solidFill>
                <a:latin typeface="Roboto"/>
              </a:rPr>
              <a:t>Pragmatic tools for every winning strategy;</a:t>
            </a:r>
          </a:p>
          <a:p>
            <a:pPr algn="l">
              <a:lnSpc>
                <a:spcPts val="3749"/>
              </a:lnSpc>
            </a:pPr>
            <a:endParaRPr lang="en-US" sz="2499">
              <a:solidFill>
                <a:srgbClr val="000000"/>
              </a:solidFill>
              <a:latin typeface="Roboto"/>
            </a:endParaRPr>
          </a:p>
          <a:p>
            <a:pPr marL="539749" lvl="1" indent="-269875" algn="l">
              <a:lnSpc>
                <a:spcPts val="3749"/>
              </a:lnSpc>
              <a:buFont typeface="Arial"/>
              <a:buChar char="•"/>
            </a:pPr>
            <a:r>
              <a:rPr lang="en-US" sz="2499">
                <a:solidFill>
                  <a:srgbClr val="000000"/>
                </a:solidFill>
                <a:latin typeface="Roboto"/>
              </a:rPr>
              <a:t>A community of practice (under development);</a:t>
            </a:r>
          </a:p>
          <a:p>
            <a:pPr algn="l">
              <a:lnSpc>
                <a:spcPts val="3749"/>
              </a:lnSpc>
            </a:pPr>
            <a:endParaRPr lang="en-US" sz="2499">
              <a:solidFill>
                <a:srgbClr val="000000"/>
              </a:solidFill>
              <a:latin typeface="Roboto"/>
            </a:endParaRPr>
          </a:p>
          <a:p>
            <a:pPr marL="539749" lvl="1" indent="-269875" algn="l">
              <a:lnSpc>
                <a:spcPts val="3749"/>
              </a:lnSpc>
              <a:buFont typeface="Arial"/>
              <a:buChar char="•"/>
            </a:pPr>
            <a:r>
              <a:rPr lang="en-US" sz="2499">
                <a:solidFill>
                  <a:srgbClr val="000000"/>
                </a:solidFill>
                <a:latin typeface="Roboto"/>
              </a:rPr>
              <a:t>Personalised support from a member of the Réseau des services de santé en français de l'Est de l'Ontario (RSSFE).</a:t>
            </a:r>
          </a:p>
        </p:txBody>
      </p:sp>
      <p:sp>
        <p:nvSpPr>
          <p:cNvPr id="9" name="Freeform 9"/>
          <p:cNvSpPr/>
          <p:nvPr/>
        </p:nvSpPr>
        <p:spPr>
          <a:xfrm>
            <a:off x="16489373" y="937507"/>
            <a:ext cx="805011" cy="793301"/>
          </a:xfrm>
          <a:custGeom>
            <a:avLst/>
            <a:gdLst/>
            <a:ahLst/>
            <a:cxnLst/>
            <a:rect l="l" t="t" r="r" b="b"/>
            <a:pathLst>
              <a:path w="805011" h="793301">
                <a:moveTo>
                  <a:pt x="0" y="0"/>
                </a:moveTo>
                <a:lnTo>
                  <a:pt x="805011" y="0"/>
                </a:lnTo>
                <a:lnTo>
                  <a:pt x="805011" y="793302"/>
                </a:lnTo>
                <a:lnTo>
                  <a:pt x="0" y="7933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1704357" y="8836025"/>
            <a:ext cx="15468558" cy="422275"/>
          </a:xfrm>
          <a:prstGeom prst="rect">
            <a:avLst/>
          </a:prstGeom>
        </p:spPr>
        <p:txBody>
          <a:bodyPr lIns="0" tIns="0" rIns="0" bIns="0" rtlCol="0" anchor="t">
            <a:spAutoFit/>
          </a:bodyPr>
          <a:lstStyle/>
          <a:p>
            <a:pPr algn="ctr">
              <a:lnSpc>
                <a:spcPts val="3499"/>
              </a:lnSpc>
            </a:pPr>
            <a:r>
              <a:rPr lang="en-US" sz="2499" u="sng">
                <a:solidFill>
                  <a:srgbClr val="000000"/>
                </a:solidFill>
                <a:latin typeface="Roboto Bold"/>
                <a:hlinkClick r:id="rId6" tooltip="https://www.rssfe.on.ca/en/resources/tools-en/"/>
              </a:rPr>
              <a:t>Visit www.rssfe.on.ca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5400000">
            <a:off x="-413055" y="4445291"/>
            <a:ext cx="5886306" cy="3739712"/>
          </a:xfrm>
          <a:custGeom>
            <a:avLst/>
            <a:gdLst/>
            <a:ahLst/>
            <a:cxnLst/>
            <a:rect l="l" t="t" r="r" b="b"/>
            <a:pathLst>
              <a:path w="5886306" h="3739712">
                <a:moveTo>
                  <a:pt x="0" y="0"/>
                </a:moveTo>
                <a:lnTo>
                  <a:pt x="5886306" y="0"/>
                </a:lnTo>
                <a:lnTo>
                  <a:pt x="5886306" y="3739712"/>
                </a:lnTo>
                <a:lnTo>
                  <a:pt x="0" y="373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a:grpSpLocks noChangeAspect="1"/>
          </p:cNvGrpSpPr>
          <p:nvPr/>
        </p:nvGrpSpPr>
        <p:grpSpPr>
          <a:xfrm>
            <a:off x="904686" y="3583694"/>
            <a:ext cx="3280505" cy="3267691"/>
            <a:chOff x="0" y="0"/>
            <a:chExt cx="6502400" cy="6477000"/>
          </a:xfrm>
        </p:grpSpPr>
        <p:sp>
          <p:nvSpPr>
            <p:cNvPr id="5" name="Freeform 5"/>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223" t="-23641" r="223" b="-23641"/>
              </a:stretch>
            </a:blipFill>
          </p:spPr>
        </p:sp>
        <p:sp>
          <p:nvSpPr>
            <p:cNvPr id="6" name="Freeform 6"/>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5438"/>
            </a:solidFill>
          </p:spPr>
        </p:sp>
      </p:grpSp>
      <p:sp>
        <p:nvSpPr>
          <p:cNvPr id="7" name="Freeform 7"/>
          <p:cNvSpPr/>
          <p:nvPr/>
        </p:nvSpPr>
        <p:spPr>
          <a:xfrm rot="-5400000">
            <a:off x="3974644" y="4445291"/>
            <a:ext cx="5886306" cy="3739712"/>
          </a:xfrm>
          <a:custGeom>
            <a:avLst/>
            <a:gdLst/>
            <a:ahLst/>
            <a:cxnLst/>
            <a:rect l="l" t="t" r="r" b="b"/>
            <a:pathLst>
              <a:path w="5886306" h="3739712">
                <a:moveTo>
                  <a:pt x="0" y="0"/>
                </a:moveTo>
                <a:lnTo>
                  <a:pt x="5886306" y="0"/>
                </a:lnTo>
                <a:lnTo>
                  <a:pt x="5886306" y="3739712"/>
                </a:lnTo>
                <a:lnTo>
                  <a:pt x="0" y="373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8360834" y="4445291"/>
            <a:ext cx="5886306" cy="3739712"/>
          </a:xfrm>
          <a:custGeom>
            <a:avLst/>
            <a:gdLst/>
            <a:ahLst/>
            <a:cxnLst/>
            <a:rect l="l" t="t" r="r" b="b"/>
            <a:pathLst>
              <a:path w="5886306" h="3739712">
                <a:moveTo>
                  <a:pt x="0" y="0"/>
                </a:moveTo>
                <a:lnTo>
                  <a:pt x="5886306" y="0"/>
                </a:lnTo>
                <a:lnTo>
                  <a:pt x="5886306" y="3739712"/>
                </a:lnTo>
                <a:lnTo>
                  <a:pt x="0" y="373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 name="Group 9"/>
          <p:cNvGrpSpPr>
            <a:grpSpLocks noChangeAspect="1"/>
          </p:cNvGrpSpPr>
          <p:nvPr/>
        </p:nvGrpSpPr>
        <p:grpSpPr>
          <a:xfrm>
            <a:off x="9648894" y="3583694"/>
            <a:ext cx="3280505" cy="3267691"/>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solidFill>
              <a:srgbClr val="000000">
                <a:alpha val="0"/>
              </a:srgbClr>
            </a:solidFill>
            <a:ln w="12700">
              <a:solidFill>
                <a:srgbClr val="000000"/>
              </a:solidFill>
            </a:ln>
          </p:spPr>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5438"/>
            </a:solidFill>
          </p:spPr>
        </p:sp>
      </p:grpSp>
      <p:sp>
        <p:nvSpPr>
          <p:cNvPr id="12" name="Freeform 12"/>
          <p:cNvSpPr/>
          <p:nvPr/>
        </p:nvSpPr>
        <p:spPr>
          <a:xfrm rot="-5400000">
            <a:off x="12747025" y="4445291"/>
            <a:ext cx="5886306" cy="3739712"/>
          </a:xfrm>
          <a:custGeom>
            <a:avLst/>
            <a:gdLst/>
            <a:ahLst/>
            <a:cxnLst/>
            <a:rect l="l" t="t" r="r" b="b"/>
            <a:pathLst>
              <a:path w="5886306" h="3739712">
                <a:moveTo>
                  <a:pt x="0" y="0"/>
                </a:moveTo>
                <a:lnTo>
                  <a:pt x="5886306" y="0"/>
                </a:lnTo>
                <a:lnTo>
                  <a:pt x="5886306" y="3739712"/>
                </a:lnTo>
                <a:lnTo>
                  <a:pt x="0" y="373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a:grpSpLocks noChangeAspect="1"/>
          </p:cNvGrpSpPr>
          <p:nvPr/>
        </p:nvGrpSpPr>
        <p:grpSpPr>
          <a:xfrm>
            <a:off x="14064766" y="3583694"/>
            <a:ext cx="3280505" cy="3267691"/>
            <a:chOff x="0" y="0"/>
            <a:chExt cx="6502400" cy="6477000"/>
          </a:xfrm>
        </p:grpSpPr>
        <p:sp>
          <p:nvSpPr>
            <p:cNvPr id="14" name="Freeform 1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6"/>
              <a:stretch>
                <a:fillRect l="-13479" t="-9375" r="-19543" b="-68997"/>
              </a:stretch>
            </a:blipFill>
          </p:spPr>
        </p:sp>
        <p:sp>
          <p:nvSpPr>
            <p:cNvPr id="15" name="Freeform 1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5438"/>
            </a:solidFill>
          </p:spPr>
        </p:sp>
      </p:grpSp>
      <p:grpSp>
        <p:nvGrpSpPr>
          <p:cNvPr id="16" name="Group 16"/>
          <p:cNvGrpSpPr/>
          <p:nvPr/>
        </p:nvGrpSpPr>
        <p:grpSpPr>
          <a:xfrm>
            <a:off x="0" y="0"/>
            <a:ext cx="18288000" cy="3086100"/>
            <a:chOff x="0" y="0"/>
            <a:chExt cx="4816593" cy="812800"/>
          </a:xfrm>
        </p:grpSpPr>
        <p:sp>
          <p:nvSpPr>
            <p:cNvPr id="17" name="Freeform 17"/>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C5739"/>
            </a:solidFill>
          </p:spPr>
        </p:sp>
        <p:sp>
          <p:nvSpPr>
            <p:cNvPr id="18" name="TextBox 18"/>
            <p:cNvSpPr txBox="1"/>
            <p:nvPr/>
          </p:nvSpPr>
          <p:spPr>
            <a:xfrm>
              <a:off x="0" y="-19050"/>
              <a:ext cx="4816593" cy="831850"/>
            </a:xfrm>
            <a:prstGeom prst="rect">
              <a:avLst/>
            </a:prstGeom>
          </p:spPr>
          <p:txBody>
            <a:bodyPr lIns="50800" tIns="50800" rIns="50800" bIns="50800" rtlCol="0" anchor="ctr"/>
            <a:lstStyle/>
            <a:p>
              <a:pPr algn="ctr">
                <a:lnSpc>
                  <a:spcPts val="2859"/>
                </a:lnSpc>
              </a:pPr>
              <a:endParaRPr/>
            </a:p>
          </p:txBody>
        </p:sp>
      </p:grpSp>
      <p:sp>
        <p:nvSpPr>
          <p:cNvPr id="19" name="Freeform 19"/>
          <p:cNvSpPr/>
          <p:nvPr/>
        </p:nvSpPr>
        <p:spPr>
          <a:xfrm>
            <a:off x="13820322" y="-178127"/>
            <a:ext cx="4907916" cy="3264227"/>
          </a:xfrm>
          <a:custGeom>
            <a:avLst/>
            <a:gdLst/>
            <a:ahLst/>
            <a:cxnLst/>
            <a:rect l="l" t="t" r="r" b="b"/>
            <a:pathLst>
              <a:path w="4907916" h="3264227">
                <a:moveTo>
                  <a:pt x="0" y="0"/>
                </a:moveTo>
                <a:lnTo>
                  <a:pt x="4907916" y="0"/>
                </a:lnTo>
                <a:lnTo>
                  <a:pt x="4907916" y="3264227"/>
                </a:lnTo>
                <a:lnTo>
                  <a:pt x="0" y="3264227"/>
                </a:lnTo>
                <a:lnTo>
                  <a:pt x="0" y="0"/>
                </a:lnTo>
                <a:close/>
              </a:path>
            </a:pathLst>
          </a:custGeom>
          <a:blipFill>
            <a:blip r:embed="rId7"/>
            <a:stretch>
              <a:fillRect/>
            </a:stretch>
          </a:blipFill>
        </p:spPr>
      </p:sp>
      <p:sp>
        <p:nvSpPr>
          <p:cNvPr id="20" name="TextBox 20"/>
          <p:cNvSpPr txBox="1"/>
          <p:nvPr/>
        </p:nvSpPr>
        <p:spPr>
          <a:xfrm>
            <a:off x="875005" y="6994526"/>
            <a:ext cx="3310186" cy="533400"/>
          </a:xfrm>
          <a:prstGeom prst="rect">
            <a:avLst/>
          </a:prstGeom>
        </p:spPr>
        <p:txBody>
          <a:bodyPr lIns="0" tIns="0" rIns="0" bIns="0" rtlCol="0" anchor="t">
            <a:spAutoFit/>
          </a:bodyPr>
          <a:lstStyle/>
          <a:p>
            <a:pPr algn="ctr">
              <a:lnSpc>
                <a:spcPts val="4200"/>
              </a:lnSpc>
            </a:pPr>
            <a:r>
              <a:rPr lang="en-US" sz="3000" spc="150">
                <a:solidFill>
                  <a:srgbClr val="005438"/>
                </a:solidFill>
                <a:latin typeface="Roboto Bold"/>
              </a:rPr>
              <a:t>Carly Haydt</a:t>
            </a:r>
          </a:p>
        </p:txBody>
      </p:sp>
      <p:sp>
        <p:nvSpPr>
          <p:cNvPr id="21" name="TextBox 21"/>
          <p:cNvSpPr txBox="1"/>
          <p:nvPr/>
        </p:nvSpPr>
        <p:spPr>
          <a:xfrm>
            <a:off x="1149872" y="7737476"/>
            <a:ext cx="2790134" cy="1295400"/>
          </a:xfrm>
          <a:prstGeom prst="rect">
            <a:avLst/>
          </a:prstGeom>
        </p:spPr>
        <p:txBody>
          <a:bodyPr lIns="0" tIns="0" rIns="0" bIns="0" rtlCol="0" anchor="t">
            <a:spAutoFit/>
          </a:bodyPr>
          <a:lstStyle/>
          <a:p>
            <a:pPr algn="ctr">
              <a:lnSpc>
                <a:spcPts val="2039"/>
              </a:lnSpc>
            </a:pPr>
            <a:r>
              <a:rPr lang="en-US" sz="1699" spc="84">
                <a:solidFill>
                  <a:srgbClr val="005438"/>
                </a:solidFill>
                <a:latin typeface="Roboto"/>
              </a:rPr>
              <a:t>Project Manager </a:t>
            </a:r>
          </a:p>
          <a:p>
            <a:pPr algn="ctr">
              <a:lnSpc>
                <a:spcPts val="2039"/>
              </a:lnSpc>
            </a:pPr>
            <a:r>
              <a:rPr lang="en-US" sz="1699" spc="84">
                <a:solidFill>
                  <a:srgbClr val="005438"/>
                </a:solidFill>
                <a:latin typeface="Roboto"/>
              </a:rPr>
              <a:t>&amp; </a:t>
            </a:r>
          </a:p>
          <a:p>
            <a:pPr algn="ctr">
              <a:lnSpc>
                <a:spcPts val="2039"/>
              </a:lnSpc>
            </a:pPr>
            <a:r>
              <a:rPr lang="en-US" sz="1699" spc="84">
                <a:solidFill>
                  <a:srgbClr val="005438"/>
                </a:solidFill>
                <a:latin typeface="Roboto"/>
              </a:rPr>
              <a:t>Project coordinator for the Kids Come First Health team</a:t>
            </a:r>
          </a:p>
        </p:txBody>
      </p:sp>
      <p:sp>
        <p:nvSpPr>
          <p:cNvPr id="22" name="TextBox 22"/>
          <p:cNvSpPr txBox="1"/>
          <p:nvPr/>
        </p:nvSpPr>
        <p:spPr>
          <a:xfrm>
            <a:off x="5392717" y="7051676"/>
            <a:ext cx="3050160" cy="476250"/>
          </a:xfrm>
          <a:prstGeom prst="rect">
            <a:avLst/>
          </a:prstGeom>
        </p:spPr>
        <p:txBody>
          <a:bodyPr lIns="0" tIns="0" rIns="0" bIns="0" rtlCol="0" anchor="t">
            <a:spAutoFit/>
          </a:bodyPr>
          <a:lstStyle/>
          <a:p>
            <a:pPr algn="ctr">
              <a:lnSpc>
                <a:spcPts val="3600"/>
              </a:lnSpc>
            </a:pPr>
            <a:r>
              <a:rPr lang="en-US" sz="3000" spc="150">
                <a:solidFill>
                  <a:srgbClr val="005438"/>
                </a:solidFill>
                <a:latin typeface="Roboto Bold"/>
              </a:rPr>
              <a:t>(à venir)</a:t>
            </a:r>
          </a:p>
        </p:txBody>
      </p:sp>
      <p:sp>
        <p:nvSpPr>
          <p:cNvPr id="23" name="TextBox 23"/>
          <p:cNvSpPr txBox="1"/>
          <p:nvPr/>
        </p:nvSpPr>
        <p:spPr>
          <a:xfrm>
            <a:off x="5522730" y="7747001"/>
            <a:ext cx="2790134" cy="1038225"/>
          </a:xfrm>
          <a:prstGeom prst="rect">
            <a:avLst/>
          </a:prstGeom>
        </p:spPr>
        <p:txBody>
          <a:bodyPr lIns="0" tIns="0" rIns="0" bIns="0" rtlCol="0" anchor="t">
            <a:spAutoFit/>
          </a:bodyPr>
          <a:lstStyle/>
          <a:p>
            <a:pPr algn="ctr">
              <a:lnSpc>
                <a:spcPts val="2039"/>
              </a:lnSpc>
            </a:pPr>
            <a:r>
              <a:rPr lang="en-US" sz="1699" spc="84">
                <a:solidFill>
                  <a:srgbClr val="005438"/>
                </a:solidFill>
                <a:latin typeface="Roboto"/>
              </a:rPr>
              <a:t>Project coordinator for all  Ontario Health teams involved</a:t>
            </a:r>
          </a:p>
          <a:p>
            <a:pPr algn="ctr">
              <a:lnSpc>
                <a:spcPts val="2039"/>
              </a:lnSpc>
            </a:pPr>
            <a:endParaRPr lang="en-US" sz="1699" spc="84">
              <a:solidFill>
                <a:srgbClr val="005438"/>
              </a:solidFill>
              <a:latin typeface="Roboto"/>
            </a:endParaRPr>
          </a:p>
        </p:txBody>
      </p:sp>
      <p:sp>
        <p:nvSpPr>
          <p:cNvPr id="24" name="TextBox 24"/>
          <p:cNvSpPr txBox="1"/>
          <p:nvPr/>
        </p:nvSpPr>
        <p:spPr>
          <a:xfrm>
            <a:off x="9648894" y="7051676"/>
            <a:ext cx="3310186" cy="1390650"/>
          </a:xfrm>
          <a:prstGeom prst="rect">
            <a:avLst/>
          </a:prstGeom>
        </p:spPr>
        <p:txBody>
          <a:bodyPr lIns="0" tIns="0" rIns="0" bIns="0" rtlCol="0" anchor="t">
            <a:spAutoFit/>
          </a:bodyPr>
          <a:lstStyle/>
          <a:p>
            <a:pPr algn="ctr">
              <a:lnSpc>
                <a:spcPts val="3600"/>
              </a:lnSpc>
            </a:pPr>
            <a:r>
              <a:rPr lang="en-US" sz="3000" spc="150">
                <a:solidFill>
                  <a:srgbClr val="005438"/>
                </a:solidFill>
                <a:latin typeface="Roboto Bold"/>
              </a:rPr>
              <a:t>Marie-Lou</a:t>
            </a:r>
          </a:p>
          <a:p>
            <a:pPr algn="ctr">
              <a:lnSpc>
                <a:spcPts val="3600"/>
              </a:lnSpc>
            </a:pPr>
            <a:r>
              <a:rPr lang="en-US" sz="3000" spc="150">
                <a:solidFill>
                  <a:srgbClr val="005438"/>
                </a:solidFill>
                <a:latin typeface="Roboto Bold"/>
              </a:rPr>
              <a:t>Meawasige</a:t>
            </a:r>
          </a:p>
          <a:p>
            <a:pPr algn="ctr">
              <a:lnSpc>
                <a:spcPts val="3600"/>
              </a:lnSpc>
            </a:pPr>
            <a:endParaRPr lang="en-US" sz="3000" spc="150">
              <a:solidFill>
                <a:srgbClr val="005438"/>
              </a:solidFill>
              <a:latin typeface="Roboto Bold"/>
            </a:endParaRPr>
          </a:p>
        </p:txBody>
      </p:sp>
      <p:sp>
        <p:nvSpPr>
          <p:cNvPr id="25" name="TextBox 25"/>
          <p:cNvSpPr txBox="1"/>
          <p:nvPr/>
        </p:nvSpPr>
        <p:spPr>
          <a:xfrm>
            <a:off x="9911602" y="8142862"/>
            <a:ext cx="2790134" cy="781050"/>
          </a:xfrm>
          <a:prstGeom prst="rect">
            <a:avLst/>
          </a:prstGeom>
        </p:spPr>
        <p:txBody>
          <a:bodyPr lIns="0" tIns="0" rIns="0" bIns="0" rtlCol="0" anchor="t">
            <a:spAutoFit/>
          </a:bodyPr>
          <a:lstStyle/>
          <a:p>
            <a:pPr algn="ctr">
              <a:lnSpc>
                <a:spcPts val="2039"/>
              </a:lnSpc>
            </a:pPr>
            <a:r>
              <a:rPr lang="en-US" sz="1699" spc="84">
                <a:solidFill>
                  <a:srgbClr val="005438"/>
                </a:solidFill>
                <a:latin typeface="Roboto"/>
              </a:rPr>
              <a:t>Project coordinator for the Archipel Ontario Health team</a:t>
            </a:r>
          </a:p>
        </p:txBody>
      </p:sp>
      <p:sp>
        <p:nvSpPr>
          <p:cNvPr id="26" name="TextBox 26"/>
          <p:cNvSpPr txBox="1"/>
          <p:nvPr/>
        </p:nvSpPr>
        <p:spPr>
          <a:xfrm>
            <a:off x="14035085" y="7051676"/>
            <a:ext cx="3310186" cy="476250"/>
          </a:xfrm>
          <a:prstGeom prst="rect">
            <a:avLst/>
          </a:prstGeom>
        </p:spPr>
        <p:txBody>
          <a:bodyPr lIns="0" tIns="0" rIns="0" bIns="0" rtlCol="0" anchor="t">
            <a:spAutoFit/>
          </a:bodyPr>
          <a:lstStyle/>
          <a:p>
            <a:pPr algn="ctr">
              <a:lnSpc>
                <a:spcPts val="3600"/>
              </a:lnSpc>
            </a:pPr>
            <a:r>
              <a:rPr lang="en-US" sz="3000" spc="42">
                <a:solidFill>
                  <a:srgbClr val="005438"/>
                </a:solidFill>
                <a:latin typeface="Roboto Bold"/>
              </a:rPr>
              <a:t>Michelle Goulet</a:t>
            </a:r>
          </a:p>
        </p:txBody>
      </p:sp>
      <p:sp>
        <p:nvSpPr>
          <p:cNvPr id="27" name="TextBox 27"/>
          <p:cNvSpPr txBox="1"/>
          <p:nvPr/>
        </p:nvSpPr>
        <p:spPr>
          <a:xfrm>
            <a:off x="14309951" y="7737476"/>
            <a:ext cx="2790134" cy="1038225"/>
          </a:xfrm>
          <a:prstGeom prst="rect">
            <a:avLst/>
          </a:prstGeom>
        </p:spPr>
        <p:txBody>
          <a:bodyPr lIns="0" tIns="0" rIns="0" bIns="0" rtlCol="0" anchor="t">
            <a:spAutoFit/>
          </a:bodyPr>
          <a:lstStyle/>
          <a:p>
            <a:pPr algn="ctr">
              <a:lnSpc>
                <a:spcPts val="2039"/>
              </a:lnSpc>
            </a:pPr>
            <a:r>
              <a:rPr lang="en-US" sz="1699" spc="84">
                <a:solidFill>
                  <a:srgbClr val="005438"/>
                </a:solidFill>
                <a:latin typeface="Roboto"/>
              </a:rPr>
              <a:t>Coordinator of support for service providers in implementing winning strategies</a:t>
            </a:r>
          </a:p>
        </p:txBody>
      </p:sp>
      <p:sp>
        <p:nvSpPr>
          <p:cNvPr id="28" name="TextBox 28"/>
          <p:cNvSpPr txBox="1"/>
          <p:nvPr/>
        </p:nvSpPr>
        <p:spPr>
          <a:xfrm>
            <a:off x="0" y="1194766"/>
            <a:ext cx="14504435" cy="872303"/>
          </a:xfrm>
          <a:prstGeom prst="rect">
            <a:avLst/>
          </a:prstGeom>
        </p:spPr>
        <p:txBody>
          <a:bodyPr lIns="0" tIns="0" rIns="0" bIns="0" rtlCol="0" anchor="t">
            <a:spAutoFit/>
          </a:bodyPr>
          <a:lstStyle/>
          <a:p>
            <a:pPr marL="0" lvl="0" indent="0" algn="ctr">
              <a:lnSpc>
                <a:spcPts val="5862"/>
              </a:lnSpc>
              <a:spcBef>
                <a:spcPct val="0"/>
              </a:spcBef>
            </a:pPr>
            <a:r>
              <a:rPr lang="en-US" sz="5921" spc="207">
                <a:solidFill>
                  <a:srgbClr val="FFFFFF"/>
                </a:solidFill>
                <a:latin typeface="Codec Pro ExtraBold"/>
              </a:rPr>
              <a:t>Your support team</a:t>
            </a:r>
          </a:p>
        </p:txBody>
      </p:sp>
      <p:grpSp>
        <p:nvGrpSpPr>
          <p:cNvPr id="29" name="Group 29"/>
          <p:cNvGrpSpPr>
            <a:grpSpLocks noChangeAspect="1"/>
          </p:cNvGrpSpPr>
          <p:nvPr/>
        </p:nvGrpSpPr>
        <p:grpSpPr>
          <a:xfrm>
            <a:off x="9663735" y="3583694"/>
            <a:ext cx="3280505" cy="3267691"/>
            <a:chOff x="0" y="0"/>
            <a:chExt cx="6502400" cy="6477000"/>
          </a:xfrm>
        </p:grpSpPr>
        <p:sp>
          <p:nvSpPr>
            <p:cNvPr id="30" name="Freeform 3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8"/>
              <a:stretch>
                <a:fillRect l="-34576" t="-62233" r="-57064" b="-126513"/>
              </a:stretch>
            </a:blipFill>
          </p:spPr>
        </p:sp>
        <p:sp>
          <p:nvSpPr>
            <p:cNvPr id="31" name="Freeform 3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5438"/>
            </a:solidFill>
          </p:spPr>
        </p:sp>
      </p:grpSp>
      <p:sp>
        <p:nvSpPr>
          <p:cNvPr id="32" name="Freeform 32"/>
          <p:cNvSpPr/>
          <p:nvPr/>
        </p:nvSpPr>
        <p:spPr>
          <a:xfrm>
            <a:off x="5286209" y="3603480"/>
            <a:ext cx="3247905" cy="3247905"/>
          </a:xfrm>
          <a:custGeom>
            <a:avLst/>
            <a:gdLst/>
            <a:ahLst/>
            <a:cxnLst/>
            <a:rect l="l" t="t" r="r" b="b"/>
            <a:pathLst>
              <a:path w="3247905" h="3247905">
                <a:moveTo>
                  <a:pt x="0" y="0"/>
                </a:moveTo>
                <a:lnTo>
                  <a:pt x="3247905" y="0"/>
                </a:lnTo>
                <a:lnTo>
                  <a:pt x="3247905" y="3247905"/>
                </a:lnTo>
                <a:lnTo>
                  <a:pt x="0" y="3247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5400000">
            <a:off x="-413055" y="4445291"/>
            <a:ext cx="5886306" cy="3739712"/>
          </a:xfrm>
          <a:custGeom>
            <a:avLst/>
            <a:gdLst/>
            <a:ahLst/>
            <a:cxnLst/>
            <a:rect l="l" t="t" r="r" b="b"/>
            <a:pathLst>
              <a:path w="5886306" h="3739712">
                <a:moveTo>
                  <a:pt x="0" y="0"/>
                </a:moveTo>
                <a:lnTo>
                  <a:pt x="5886306" y="0"/>
                </a:lnTo>
                <a:lnTo>
                  <a:pt x="5886306" y="3739712"/>
                </a:lnTo>
                <a:lnTo>
                  <a:pt x="0" y="373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a:grpSpLocks noChangeAspect="1"/>
          </p:cNvGrpSpPr>
          <p:nvPr/>
        </p:nvGrpSpPr>
        <p:grpSpPr>
          <a:xfrm>
            <a:off x="904686" y="3583694"/>
            <a:ext cx="3280505" cy="3267691"/>
            <a:chOff x="0" y="0"/>
            <a:chExt cx="6502400" cy="6477000"/>
          </a:xfrm>
        </p:grpSpPr>
        <p:sp>
          <p:nvSpPr>
            <p:cNvPr id="5" name="Freeform 5"/>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223" t="-23641" r="223" b="-23641"/>
              </a:stretch>
            </a:blipFill>
          </p:spPr>
        </p:sp>
        <p:sp>
          <p:nvSpPr>
            <p:cNvPr id="6" name="Freeform 6"/>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5438"/>
            </a:solidFill>
          </p:spPr>
        </p:sp>
      </p:grpSp>
      <p:grpSp>
        <p:nvGrpSpPr>
          <p:cNvPr id="7" name="Group 7"/>
          <p:cNvGrpSpPr/>
          <p:nvPr/>
        </p:nvGrpSpPr>
        <p:grpSpPr>
          <a:xfrm>
            <a:off x="0" y="0"/>
            <a:ext cx="18288000" cy="3086100"/>
            <a:chOff x="0" y="0"/>
            <a:chExt cx="4816593" cy="812800"/>
          </a:xfrm>
        </p:grpSpPr>
        <p:sp>
          <p:nvSpPr>
            <p:cNvPr id="8" name="Freeform 8"/>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C5739"/>
            </a:solidFill>
          </p:spPr>
        </p:sp>
        <p:sp>
          <p:nvSpPr>
            <p:cNvPr id="9" name="TextBox 9"/>
            <p:cNvSpPr txBox="1"/>
            <p:nvPr/>
          </p:nvSpPr>
          <p:spPr>
            <a:xfrm>
              <a:off x="0" y="-19050"/>
              <a:ext cx="4816593" cy="831850"/>
            </a:xfrm>
            <a:prstGeom prst="rect">
              <a:avLst/>
            </a:prstGeom>
          </p:spPr>
          <p:txBody>
            <a:bodyPr lIns="50800" tIns="50800" rIns="50800" bIns="50800" rtlCol="0" anchor="ctr"/>
            <a:lstStyle/>
            <a:p>
              <a:pPr algn="ctr">
                <a:lnSpc>
                  <a:spcPts val="2859"/>
                </a:lnSpc>
              </a:pPr>
              <a:endParaRPr/>
            </a:p>
          </p:txBody>
        </p:sp>
      </p:grpSp>
      <p:sp>
        <p:nvSpPr>
          <p:cNvPr id="10" name="TextBox 10"/>
          <p:cNvSpPr txBox="1"/>
          <p:nvPr/>
        </p:nvSpPr>
        <p:spPr>
          <a:xfrm>
            <a:off x="875005" y="6994526"/>
            <a:ext cx="3310186" cy="533400"/>
          </a:xfrm>
          <a:prstGeom prst="rect">
            <a:avLst/>
          </a:prstGeom>
        </p:spPr>
        <p:txBody>
          <a:bodyPr lIns="0" tIns="0" rIns="0" bIns="0" rtlCol="0" anchor="t">
            <a:spAutoFit/>
          </a:bodyPr>
          <a:lstStyle/>
          <a:p>
            <a:pPr algn="ctr">
              <a:lnSpc>
                <a:spcPts val="4200"/>
              </a:lnSpc>
            </a:pPr>
            <a:r>
              <a:rPr lang="en-US" sz="3000" spc="150">
                <a:solidFill>
                  <a:srgbClr val="005438"/>
                </a:solidFill>
                <a:latin typeface="Roboto Bold"/>
              </a:rPr>
              <a:t>Carly Haydt</a:t>
            </a:r>
          </a:p>
        </p:txBody>
      </p:sp>
      <p:sp>
        <p:nvSpPr>
          <p:cNvPr id="11" name="TextBox 11"/>
          <p:cNvSpPr txBox="1"/>
          <p:nvPr/>
        </p:nvSpPr>
        <p:spPr>
          <a:xfrm>
            <a:off x="1149872" y="7737476"/>
            <a:ext cx="2790134" cy="1552575"/>
          </a:xfrm>
          <a:prstGeom prst="rect">
            <a:avLst/>
          </a:prstGeom>
        </p:spPr>
        <p:txBody>
          <a:bodyPr lIns="0" tIns="0" rIns="0" bIns="0" rtlCol="0" anchor="t">
            <a:spAutoFit/>
          </a:bodyPr>
          <a:lstStyle/>
          <a:p>
            <a:pPr algn="ctr">
              <a:lnSpc>
                <a:spcPts val="2039"/>
              </a:lnSpc>
            </a:pPr>
            <a:r>
              <a:rPr lang="en-US" sz="1699" spc="84">
                <a:solidFill>
                  <a:srgbClr val="005438"/>
                </a:solidFill>
                <a:latin typeface="Roboto"/>
              </a:rPr>
              <a:t>Project Manager </a:t>
            </a:r>
          </a:p>
          <a:p>
            <a:pPr algn="ctr">
              <a:lnSpc>
                <a:spcPts val="2039"/>
              </a:lnSpc>
            </a:pPr>
            <a:r>
              <a:rPr lang="en-US" sz="1699" spc="84">
                <a:solidFill>
                  <a:srgbClr val="005438"/>
                </a:solidFill>
                <a:latin typeface="Roboto"/>
              </a:rPr>
              <a:t>&amp; </a:t>
            </a:r>
          </a:p>
          <a:p>
            <a:pPr algn="ctr">
              <a:lnSpc>
                <a:spcPts val="2039"/>
              </a:lnSpc>
            </a:pPr>
            <a:r>
              <a:rPr lang="en-US" sz="1699" spc="84">
                <a:solidFill>
                  <a:srgbClr val="005438"/>
                </a:solidFill>
                <a:latin typeface="Roboto"/>
              </a:rPr>
              <a:t>Project coordinator for the Kids Come First Health team</a:t>
            </a:r>
          </a:p>
          <a:p>
            <a:pPr algn="ctr">
              <a:lnSpc>
                <a:spcPts val="2039"/>
              </a:lnSpc>
            </a:pPr>
            <a:endParaRPr lang="en-US" sz="1699" spc="84">
              <a:solidFill>
                <a:srgbClr val="005438"/>
              </a:solidFill>
              <a:latin typeface="Roboto"/>
            </a:endParaRPr>
          </a:p>
        </p:txBody>
      </p:sp>
      <p:sp>
        <p:nvSpPr>
          <p:cNvPr id="12" name="TextBox 12"/>
          <p:cNvSpPr txBox="1"/>
          <p:nvPr/>
        </p:nvSpPr>
        <p:spPr>
          <a:xfrm>
            <a:off x="5016456" y="3536069"/>
            <a:ext cx="12142413" cy="1851660"/>
          </a:xfrm>
          <a:prstGeom prst="rect">
            <a:avLst/>
          </a:prstGeom>
        </p:spPr>
        <p:txBody>
          <a:bodyPr lIns="0" tIns="0" rIns="0" bIns="0" rtlCol="0" anchor="t">
            <a:spAutoFit/>
          </a:bodyPr>
          <a:lstStyle/>
          <a:p>
            <a:pPr algn="l">
              <a:lnSpc>
                <a:spcPts val="2939"/>
              </a:lnSpc>
            </a:pPr>
            <a:r>
              <a:rPr lang="en-US" sz="2099" spc="104">
                <a:solidFill>
                  <a:srgbClr val="323232"/>
                </a:solidFill>
                <a:latin typeface="Roboto"/>
              </a:rPr>
              <a:t>Carly is the Project Manager for Kids Come First and supports The Winning Strategies working group by assisting with the coordination of various tasks, including scheduling, communication, reporting and collaboration. </a:t>
            </a:r>
          </a:p>
          <a:p>
            <a:pPr algn="l">
              <a:lnSpc>
                <a:spcPts val="2939"/>
              </a:lnSpc>
            </a:pPr>
            <a:endParaRPr lang="en-US" sz="2099" spc="104">
              <a:solidFill>
                <a:srgbClr val="323232"/>
              </a:solidFill>
              <a:latin typeface="Roboto"/>
            </a:endParaRPr>
          </a:p>
          <a:p>
            <a:pPr algn="l">
              <a:lnSpc>
                <a:spcPts val="2939"/>
              </a:lnSpc>
            </a:pPr>
            <a:r>
              <a:rPr lang="en-US" sz="2099" spc="104">
                <a:solidFill>
                  <a:srgbClr val="323232"/>
                </a:solidFill>
                <a:latin typeface="Roboto"/>
              </a:rPr>
              <a:t>You can reach her via email at </a:t>
            </a:r>
            <a:r>
              <a:rPr lang="en-US" sz="2099" u="sng" spc="104">
                <a:solidFill>
                  <a:srgbClr val="323232"/>
                </a:solidFill>
                <a:latin typeface="Roboto"/>
                <a:hlinkClick r:id="rId6" tooltip="mailto:chaydt@cheo.on.ca"/>
              </a:rPr>
              <a:t>chaydt@cheo.on.ca</a:t>
            </a:r>
            <a:r>
              <a:rPr lang="en-US" sz="2099" spc="104">
                <a:solidFill>
                  <a:srgbClr val="323232"/>
                </a:solidFill>
                <a:latin typeface="Roboto"/>
              </a:rPr>
              <a:t>.</a:t>
            </a:r>
          </a:p>
        </p:txBody>
      </p:sp>
      <p:sp>
        <p:nvSpPr>
          <p:cNvPr id="13" name="Freeform 13"/>
          <p:cNvSpPr/>
          <p:nvPr/>
        </p:nvSpPr>
        <p:spPr>
          <a:xfrm>
            <a:off x="13820322" y="-178127"/>
            <a:ext cx="4907916" cy="3264227"/>
          </a:xfrm>
          <a:custGeom>
            <a:avLst/>
            <a:gdLst/>
            <a:ahLst/>
            <a:cxnLst/>
            <a:rect l="l" t="t" r="r" b="b"/>
            <a:pathLst>
              <a:path w="4907916" h="3264227">
                <a:moveTo>
                  <a:pt x="0" y="0"/>
                </a:moveTo>
                <a:lnTo>
                  <a:pt x="4907916" y="0"/>
                </a:lnTo>
                <a:lnTo>
                  <a:pt x="4907916" y="3264227"/>
                </a:lnTo>
                <a:lnTo>
                  <a:pt x="0" y="3264227"/>
                </a:lnTo>
                <a:lnTo>
                  <a:pt x="0" y="0"/>
                </a:lnTo>
                <a:close/>
              </a:path>
            </a:pathLst>
          </a:custGeom>
          <a:blipFill>
            <a:blip r:embed="rId7"/>
            <a:stretch>
              <a:fillRect/>
            </a:stretch>
          </a:blipFill>
        </p:spPr>
      </p:sp>
      <p:sp>
        <p:nvSpPr>
          <p:cNvPr id="14" name="TextBox 14"/>
          <p:cNvSpPr txBox="1"/>
          <p:nvPr/>
        </p:nvSpPr>
        <p:spPr>
          <a:xfrm>
            <a:off x="660242" y="1220707"/>
            <a:ext cx="13160080" cy="872303"/>
          </a:xfrm>
          <a:prstGeom prst="rect">
            <a:avLst/>
          </a:prstGeom>
        </p:spPr>
        <p:txBody>
          <a:bodyPr lIns="0" tIns="0" rIns="0" bIns="0" rtlCol="0" anchor="t">
            <a:spAutoFit/>
          </a:bodyPr>
          <a:lstStyle/>
          <a:p>
            <a:pPr marL="0" lvl="0" indent="0" algn="ctr">
              <a:lnSpc>
                <a:spcPts val="5862"/>
              </a:lnSpc>
              <a:spcBef>
                <a:spcPct val="0"/>
              </a:spcBef>
            </a:pPr>
            <a:r>
              <a:rPr lang="en-US" sz="5921" spc="207">
                <a:solidFill>
                  <a:srgbClr val="FFFFFF"/>
                </a:solidFill>
                <a:latin typeface="Codec Pro ExtraBold"/>
              </a:rPr>
              <a:t>Your support team (cont’d)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5400000">
            <a:off x="-315972" y="4445291"/>
            <a:ext cx="5886306" cy="3739712"/>
          </a:xfrm>
          <a:custGeom>
            <a:avLst/>
            <a:gdLst/>
            <a:ahLst/>
            <a:cxnLst/>
            <a:rect l="l" t="t" r="r" b="b"/>
            <a:pathLst>
              <a:path w="5886306" h="3739712">
                <a:moveTo>
                  <a:pt x="0" y="0"/>
                </a:moveTo>
                <a:lnTo>
                  <a:pt x="5886306" y="0"/>
                </a:lnTo>
                <a:lnTo>
                  <a:pt x="5886306" y="3739712"/>
                </a:lnTo>
                <a:lnTo>
                  <a:pt x="0" y="373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0" y="0"/>
            <a:ext cx="18288000" cy="3086100"/>
            <a:chOff x="0" y="0"/>
            <a:chExt cx="4816593" cy="812800"/>
          </a:xfrm>
        </p:grpSpPr>
        <p:sp>
          <p:nvSpPr>
            <p:cNvPr id="5" name="Freeform 5"/>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C5739"/>
            </a:solidFill>
          </p:spPr>
        </p:sp>
        <p:sp>
          <p:nvSpPr>
            <p:cNvPr id="6" name="TextBox 6"/>
            <p:cNvSpPr txBox="1"/>
            <p:nvPr/>
          </p:nvSpPr>
          <p:spPr>
            <a:xfrm>
              <a:off x="0" y="-19050"/>
              <a:ext cx="4816593" cy="831850"/>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972088" y="7051676"/>
            <a:ext cx="3310186" cy="1390650"/>
          </a:xfrm>
          <a:prstGeom prst="rect">
            <a:avLst/>
          </a:prstGeom>
        </p:spPr>
        <p:txBody>
          <a:bodyPr lIns="0" tIns="0" rIns="0" bIns="0" rtlCol="0" anchor="t">
            <a:spAutoFit/>
          </a:bodyPr>
          <a:lstStyle/>
          <a:p>
            <a:pPr algn="ctr">
              <a:lnSpc>
                <a:spcPts val="3600"/>
              </a:lnSpc>
            </a:pPr>
            <a:r>
              <a:rPr lang="en-US" sz="3000" spc="150">
                <a:solidFill>
                  <a:srgbClr val="005438"/>
                </a:solidFill>
                <a:latin typeface="Roboto Bold"/>
              </a:rPr>
              <a:t>Marie-Lou</a:t>
            </a:r>
          </a:p>
          <a:p>
            <a:pPr algn="ctr">
              <a:lnSpc>
                <a:spcPts val="3600"/>
              </a:lnSpc>
            </a:pPr>
            <a:r>
              <a:rPr lang="en-US" sz="3000" spc="150">
                <a:solidFill>
                  <a:srgbClr val="005438"/>
                </a:solidFill>
                <a:latin typeface="Roboto Bold"/>
              </a:rPr>
              <a:t>Meawasige</a:t>
            </a:r>
          </a:p>
          <a:p>
            <a:pPr algn="ctr">
              <a:lnSpc>
                <a:spcPts val="3600"/>
              </a:lnSpc>
            </a:pPr>
            <a:endParaRPr lang="en-US" sz="3000" spc="150">
              <a:solidFill>
                <a:srgbClr val="005438"/>
              </a:solidFill>
              <a:latin typeface="Roboto Bold"/>
            </a:endParaRPr>
          </a:p>
        </p:txBody>
      </p:sp>
      <p:sp>
        <p:nvSpPr>
          <p:cNvPr id="8" name="TextBox 8"/>
          <p:cNvSpPr txBox="1"/>
          <p:nvPr/>
        </p:nvSpPr>
        <p:spPr>
          <a:xfrm>
            <a:off x="1234796" y="8142862"/>
            <a:ext cx="2790134" cy="781050"/>
          </a:xfrm>
          <a:prstGeom prst="rect">
            <a:avLst/>
          </a:prstGeom>
        </p:spPr>
        <p:txBody>
          <a:bodyPr lIns="0" tIns="0" rIns="0" bIns="0" rtlCol="0" anchor="t">
            <a:spAutoFit/>
          </a:bodyPr>
          <a:lstStyle/>
          <a:p>
            <a:pPr algn="ctr">
              <a:lnSpc>
                <a:spcPts val="2039"/>
              </a:lnSpc>
            </a:pPr>
            <a:r>
              <a:rPr lang="en-US" sz="1699" spc="84">
                <a:solidFill>
                  <a:srgbClr val="005438"/>
                </a:solidFill>
                <a:latin typeface="Roboto"/>
              </a:rPr>
              <a:t>Project coordinator for the Archipel Ontario Health team</a:t>
            </a:r>
          </a:p>
        </p:txBody>
      </p:sp>
      <p:sp>
        <p:nvSpPr>
          <p:cNvPr id="9" name="TextBox 9"/>
          <p:cNvSpPr txBox="1"/>
          <p:nvPr/>
        </p:nvSpPr>
        <p:spPr>
          <a:xfrm>
            <a:off x="5016456" y="3536069"/>
            <a:ext cx="12142413" cy="5566410"/>
          </a:xfrm>
          <a:prstGeom prst="rect">
            <a:avLst/>
          </a:prstGeom>
        </p:spPr>
        <p:txBody>
          <a:bodyPr lIns="0" tIns="0" rIns="0" bIns="0" rtlCol="0" anchor="t">
            <a:spAutoFit/>
          </a:bodyPr>
          <a:lstStyle/>
          <a:p>
            <a:pPr marL="453390" lvl="1" indent="-226695" algn="l">
              <a:lnSpc>
                <a:spcPts val="2940"/>
              </a:lnSpc>
              <a:buFont typeface="Arial"/>
              <a:buChar char="•"/>
            </a:pPr>
            <a:r>
              <a:rPr lang="en-US" sz="2100" spc="105">
                <a:solidFill>
                  <a:srgbClr val="040506"/>
                </a:solidFill>
                <a:latin typeface="Roboto"/>
              </a:rPr>
              <a:t>As the Population Health Manager at Archipel Ontario Health Team (OHT), Marie-Lou Meawasige (she/her/elle) works cohesively with the team to plan the implementation of the Winning Strategies Protocol. </a:t>
            </a:r>
          </a:p>
          <a:p>
            <a:pPr algn="l">
              <a:lnSpc>
                <a:spcPts val="2940"/>
              </a:lnSpc>
            </a:pPr>
            <a:endParaRPr lang="en-US" sz="2100" spc="105">
              <a:solidFill>
                <a:srgbClr val="040506"/>
              </a:solidFill>
              <a:latin typeface="Roboto"/>
            </a:endParaRPr>
          </a:p>
          <a:p>
            <a:pPr marL="453390" lvl="1" indent="-226695" algn="l">
              <a:lnSpc>
                <a:spcPts val="2940"/>
              </a:lnSpc>
              <a:buFont typeface="Arial"/>
              <a:buChar char="•"/>
            </a:pPr>
            <a:r>
              <a:rPr lang="en-US" sz="2100" spc="105">
                <a:solidFill>
                  <a:srgbClr val="040506"/>
                </a:solidFill>
                <a:latin typeface="Roboto"/>
              </a:rPr>
              <a:t>Serving as the primary point of contact for her OHT, Marie-Lou brings her expertise by offering guidance to the support and planning team, ensuring a cohesive and efficient approach by and for OHTs.</a:t>
            </a:r>
          </a:p>
          <a:p>
            <a:pPr algn="l">
              <a:lnSpc>
                <a:spcPts val="2940"/>
              </a:lnSpc>
            </a:pPr>
            <a:endParaRPr lang="en-US" sz="2100" spc="105">
              <a:solidFill>
                <a:srgbClr val="040506"/>
              </a:solidFill>
              <a:latin typeface="Roboto"/>
            </a:endParaRPr>
          </a:p>
          <a:p>
            <a:pPr marL="453390" lvl="1" indent="-226695" algn="l">
              <a:lnSpc>
                <a:spcPts val="2940"/>
              </a:lnSpc>
              <a:buFont typeface="Arial"/>
              <a:buChar char="•"/>
            </a:pPr>
            <a:r>
              <a:rPr lang="en-US" sz="2100" spc="105">
                <a:solidFill>
                  <a:srgbClr val="040506"/>
                </a:solidFill>
                <a:latin typeface="Roboto"/>
              </a:rPr>
              <a:t>Moreover, she will collaborate closely with the coordinator (once hired), ensuring robust communication channels are established both within and across all OHTs, facilitating the seamless exchange of information vital to the successful implementation of their plans and strategies.</a:t>
            </a:r>
          </a:p>
          <a:p>
            <a:pPr algn="l">
              <a:lnSpc>
                <a:spcPts val="2940"/>
              </a:lnSpc>
            </a:pPr>
            <a:endParaRPr lang="en-US" sz="2100" spc="105">
              <a:solidFill>
                <a:srgbClr val="040506"/>
              </a:solidFill>
              <a:latin typeface="Roboto"/>
            </a:endParaRPr>
          </a:p>
          <a:p>
            <a:pPr algn="l">
              <a:lnSpc>
                <a:spcPts val="2940"/>
              </a:lnSpc>
            </a:pPr>
            <a:r>
              <a:rPr lang="en-US" sz="2100" spc="105">
                <a:solidFill>
                  <a:srgbClr val="040506"/>
                </a:solidFill>
                <a:latin typeface="Roboto Bold"/>
              </a:rPr>
              <a:t>Email:</a:t>
            </a:r>
            <a:r>
              <a:rPr lang="en-US" sz="2100" spc="105">
                <a:solidFill>
                  <a:srgbClr val="040506"/>
                </a:solidFill>
                <a:latin typeface="Roboto"/>
              </a:rPr>
              <a:t> </a:t>
            </a:r>
            <a:r>
              <a:rPr lang="en-US" sz="2100" u="sng" spc="105">
                <a:solidFill>
                  <a:srgbClr val="040506"/>
                </a:solidFill>
                <a:latin typeface="Roboto"/>
                <a:hlinkClick r:id="rId5" tooltip="mailto:marieloumeawasige@eso-archipel.ca"/>
              </a:rPr>
              <a:t>marieloumeawasige@eso-archipel.ca </a:t>
            </a:r>
          </a:p>
          <a:p>
            <a:pPr algn="l">
              <a:lnSpc>
                <a:spcPts val="2940"/>
              </a:lnSpc>
            </a:pPr>
            <a:endParaRPr lang="en-US" sz="2100" u="sng" spc="105">
              <a:solidFill>
                <a:srgbClr val="040506"/>
              </a:solidFill>
              <a:latin typeface="Roboto"/>
              <a:hlinkClick r:id="rId5" tooltip="mailto:marieloumeawasige@eso-archipel.ca"/>
            </a:endParaRPr>
          </a:p>
        </p:txBody>
      </p:sp>
      <p:sp>
        <p:nvSpPr>
          <p:cNvPr id="10" name="Freeform 10"/>
          <p:cNvSpPr/>
          <p:nvPr/>
        </p:nvSpPr>
        <p:spPr>
          <a:xfrm>
            <a:off x="13820322" y="-178127"/>
            <a:ext cx="4907916" cy="3264227"/>
          </a:xfrm>
          <a:custGeom>
            <a:avLst/>
            <a:gdLst/>
            <a:ahLst/>
            <a:cxnLst/>
            <a:rect l="l" t="t" r="r" b="b"/>
            <a:pathLst>
              <a:path w="4907916" h="3264227">
                <a:moveTo>
                  <a:pt x="0" y="0"/>
                </a:moveTo>
                <a:lnTo>
                  <a:pt x="4907916" y="0"/>
                </a:lnTo>
                <a:lnTo>
                  <a:pt x="4907916" y="3264227"/>
                </a:lnTo>
                <a:lnTo>
                  <a:pt x="0" y="3264227"/>
                </a:lnTo>
                <a:lnTo>
                  <a:pt x="0" y="0"/>
                </a:lnTo>
                <a:close/>
              </a:path>
            </a:pathLst>
          </a:custGeom>
          <a:blipFill>
            <a:blip r:embed="rId6"/>
            <a:stretch>
              <a:fillRect/>
            </a:stretch>
          </a:blipFill>
        </p:spPr>
      </p:sp>
      <p:sp>
        <p:nvSpPr>
          <p:cNvPr id="11" name="TextBox 11"/>
          <p:cNvSpPr txBox="1"/>
          <p:nvPr/>
        </p:nvSpPr>
        <p:spPr>
          <a:xfrm>
            <a:off x="660242" y="1121186"/>
            <a:ext cx="13160080" cy="872303"/>
          </a:xfrm>
          <a:prstGeom prst="rect">
            <a:avLst/>
          </a:prstGeom>
        </p:spPr>
        <p:txBody>
          <a:bodyPr lIns="0" tIns="0" rIns="0" bIns="0" rtlCol="0" anchor="t">
            <a:spAutoFit/>
          </a:bodyPr>
          <a:lstStyle/>
          <a:p>
            <a:pPr marL="0" lvl="0" indent="0" algn="ctr">
              <a:lnSpc>
                <a:spcPts val="5862"/>
              </a:lnSpc>
              <a:spcBef>
                <a:spcPct val="0"/>
              </a:spcBef>
            </a:pPr>
            <a:r>
              <a:rPr lang="en-US" sz="5921" spc="207">
                <a:solidFill>
                  <a:srgbClr val="FFFFFF"/>
                </a:solidFill>
                <a:latin typeface="Codec Pro ExtraBold"/>
              </a:rPr>
              <a:t>Your support team (cont’d)</a:t>
            </a:r>
          </a:p>
        </p:txBody>
      </p:sp>
      <p:grpSp>
        <p:nvGrpSpPr>
          <p:cNvPr id="12" name="Group 12"/>
          <p:cNvGrpSpPr>
            <a:grpSpLocks noChangeAspect="1"/>
          </p:cNvGrpSpPr>
          <p:nvPr/>
        </p:nvGrpSpPr>
        <p:grpSpPr>
          <a:xfrm>
            <a:off x="1001769" y="3583694"/>
            <a:ext cx="3280505" cy="3267691"/>
            <a:chOff x="0" y="0"/>
            <a:chExt cx="6502400" cy="6477000"/>
          </a:xfrm>
        </p:grpSpPr>
        <p:sp>
          <p:nvSpPr>
            <p:cNvPr id="13" name="Freeform 1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34576" t="-62233" r="-57064" b="-126513"/>
              </a:stretch>
            </a:blipFill>
          </p:spPr>
        </p:sp>
        <p:sp>
          <p:nvSpPr>
            <p:cNvPr id="14" name="Freeform 1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5438"/>
            </a:solid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5400000">
            <a:off x="-294801" y="4445291"/>
            <a:ext cx="5886306" cy="3739712"/>
          </a:xfrm>
          <a:custGeom>
            <a:avLst/>
            <a:gdLst/>
            <a:ahLst/>
            <a:cxnLst/>
            <a:rect l="l" t="t" r="r" b="b"/>
            <a:pathLst>
              <a:path w="5886306" h="3739712">
                <a:moveTo>
                  <a:pt x="0" y="0"/>
                </a:moveTo>
                <a:lnTo>
                  <a:pt x="5886306" y="0"/>
                </a:lnTo>
                <a:lnTo>
                  <a:pt x="5886306" y="3739712"/>
                </a:lnTo>
                <a:lnTo>
                  <a:pt x="0" y="373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a:grpSpLocks noChangeAspect="1"/>
          </p:cNvGrpSpPr>
          <p:nvPr/>
        </p:nvGrpSpPr>
        <p:grpSpPr>
          <a:xfrm>
            <a:off x="1022940" y="3583694"/>
            <a:ext cx="3280505" cy="3267691"/>
            <a:chOff x="0" y="0"/>
            <a:chExt cx="6502400" cy="6477000"/>
          </a:xfrm>
        </p:grpSpPr>
        <p:sp>
          <p:nvSpPr>
            <p:cNvPr id="5" name="Freeform 5"/>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9769" t="-5799" r="-15217" b="-61797"/>
              </a:stretch>
            </a:blipFill>
          </p:spPr>
        </p:sp>
        <p:sp>
          <p:nvSpPr>
            <p:cNvPr id="6" name="Freeform 6"/>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5438"/>
            </a:solidFill>
          </p:spPr>
        </p:sp>
      </p:grpSp>
      <p:grpSp>
        <p:nvGrpSpPr>
          <p:cNvPr id="7" name="Group 7"/>
          <p:cNvGrpSpPr/>
          <p:nvPr/>
        </p:nvGrpSpPr>
        <p:grpSpPr>
          <a:xfrm>
            <a:off x="0" y="0"/>
            <a:ext cx="18288000" cy="3086100"/>
            <a:chOff x="0" y="0"/>
            <a:chExt cx="4816593" cy="812800"/>
          </a:xfrm>
        </p:grpSpPr>
        <p:sp>
          <p:nvSpPr>
            <p:cNvPr id="8" name="Freeform 8"/>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C5739"/>
            </a:solidFill>
          </p:spPr>
        </p:sp>
        <p:sp>
          <p:nvSpPr>
            <p:cNvPr id="9" name="TextBox 9"/>
            <p:cNvSpPr txBox="1"/>
            <p:nvPr/>
          </p:nvSpPr>
          <p:spPr>
            <a:xfrm>
              <a:off x="0" y="-19050"/>
              <a:ext cx="4816593" cy="831850"/>
            </a:xfrm>
            <a:prstGeom prst="rect">
              <a:avLst/>
            </a:prstGeom>
          </p:spPr>
          <p:txBody>
            <a:bodyPr lIns="50800" tIns="50800" rIns="50800" bIns="50800" rtlCol="0" anchor="ctr"/>
            <a:lstStyle/>
            <a:p>
              <a:pPr algn="ctr">
                <a:lnSpc>
                  <a:spcPts val="2859"/>
                </a:lnSpc>
              </a:pPr>
              <a:endParaRPr/>
            </a:p>
          </p:txBody>
        </p:sp>
      </p:grpSp>
      <p:sp>
        <p:nvSpPr>
          <p:cNvPr id="10" name="TextBox 10"/>
          <p:cNvSpPr txBox="1"/>
          <p:nvPr/>
        </p:nvSpPr>
        <p:spPr>
          <a:xfrm>
            <a:off x="993259" y="7051676"/>
            <a:ext cx="3310186" cy="476250"/>
          </a:xfrm>
          <a:prstGeom prst="rect">
            <a:avLst/>
          </a:prstGeom>
        </p:spPr>
        <p:txBody>
          <a:bodyPr lIns="0" tIns="0" rIns="0" bIns="0" rtlCol="0" anchor="t">
            <a:spAutoFit/>
          </a:bodyPr>
          <a:lstStyle/>
          <a:p>
            <a:pPr algn="ctr">
              <a:lnSpc>
                <a:spcPts val="3600"/>
              </a:lnSpc>
            </a:pPr>
            <a:r>
              <a:rPr lang="en-US" sz="3000" spc="42">
                <a:solidFill>
                  <a:srgbClr val="005438"/>
                </a:solidFill>
                <a:latin typeface="Roboto Bold"/>
              </a:rPr>
              <a:t>Michelle Goulet</a:t>
            </a:r>
          </a:p>
        </p:txBody>
      </p:sp>
      <p:sp>
        <p:nvSpPr>
          <p:cNvPr id="11" name="TextBox 11"/>
          <p:cNvSpPr txBox="1"/>
          <p:nvPr/>
        </p:nvSpPr>
        <p:spPr>
          <a:xfrm>
            <a:off x="1268126" y="7737476"/>
            <a:ext cx="2790134" cy="1038225"/>
          </a:xfrm>
          <a:prstGeom prst="rect">
            <a:avLst/>
          </a:prstGeom>
        </p:spPr>
        <p:txBody>
          <a:bodyPr lIns="0" tIns="0" rIns="0" bIns="0" rtlCol="0" anchor="t">
            <a:spAutoFit/>
          </a:bodyPr>
          <a:lstStyle/>
          <a:p>
            <a:pPr algn="ctr">
              <a:lnSpc>
                <a:spcPts val="2039"/>
              </a:lnSpc>
            </a:pPr>
            <a:r>
              <a:rPr lang="en-US" sz="1699" spc="84">
                <a:solidFill>
                  <a:srgbClr val="005438"/>
                </a:solidFill>
                <a:latin typeface="Roboto"/>
              </a:rPr>
              <a:t>Coordinator of support for service providers in implementing winning strategies</a:t>
            </a:r>
          </a:p>
        </p:txBody>
      </p:sp>
      <p:sp>
        <p:nvSpPr>
          <p:cNvPr id="12" name="TextBox 12"/>
          <p:cNvSpPr txBox="1"/>
          <p:nvPr/>
        </p:nvSpPr>
        <p:spPr>
          <a:xfrm>
            <a:off x="5016456" y="3536069"/>
            <a:ext cx="12142413" cy="5194935"/>
          </a:xfrm>
          <a:prstGeom prst="rect">
            <a:avLst/>
          </a:prstGeom>
        </p:spPr>
        <p:txBody>
          <a:bodyPr lIns="0" tIns="0" rIns="0" bIns="0" rtlCol="0" anchor="t">
            <a:spAutoFit/>
          </a:bodyPr>
          <a:lstStyle/>
          <a:p>
            <a:pPr algn="l">
              <a:lnSpc>
                <a:spcPts val="2939"/>
              </a:lnSpc>
            </a:pPr>
            <a:r>
              <a:rPr lang="en-US" sz="2099" spc="104">
                <a:solidFill>
                  <a:srgbClr val="000000"/>
                </a:solidFill>
                <a:latin typeface="Roboto"/>
              </a:rPr>
              <a:t>Michelle is a planning officer for the Réseau des services de santé en français de l'Est de l'Ontario (RSSFE) and the project's service provider support coordinator. She is one of the investigators of the Winning Strategies project and specialises in supporting health service provider partners. You can contact her if you have any questions about:</a:t>
            </a:r>
          </a:p>
          <a:p>
            <a:pPr algn="l">
              <a:lnSpc>
                <a:spcPts val="2939"/>
              </a:lnSpc>
            </a:pPr>
            <a:endParaRPr lang="en-US" sz="2099" spc="104">
              <a:solidFill>
                <a:srgbClr val="000000"/>
              </a:solidFill>
              <a:latin typeface="Roboto"/>
            </a:endParaRPr>
          </a:p>
          <a:p>
            <a:pPr marL="453388" lvl="1" indent="-226694" algn="l">
              <a:lnSpc>
                <a:spcPts val="2939"/>
              </a:lnSpc>
              <a:buFont typeface="Arial"/>
              <a:buChar char="•"/>
            </a:pPr>
            <a:r>
              <a:rPr lang="en-US" sz="2099" spc="104">
                <a:solidFill>
                  <a:srgbClr val="000000"/>
                </a:solidFill>
                <a:latin typeface="Roboto"/>
              </a:rPr>
              <a:t>winning strategies and their implementation ;</a:t>
            </a:r>
          </a:p>
          <a:p>
            <a:pPr marL="453388" lvl="1" indent="-226694" algn="l">
              <a:lnSpc>
                <a:spcPts val="2939"/>
              </a:lnSpc>
              <a:buFont typeface="Arial"/>
              <a:buChar char="•"/>
            </a:pPr>
            <a:r>
              <a:rPr lang="en-US" sz="2099" spc="104">
                <a:solidFill>
                  <a:srgbClr val="000000"/>
                </a:solidFill>
                <a:latin typeface="Roboto"/>
              </a:rPr>
              <a:t>training on active offer</a:t>
            </a:r>
          </a:p>
          <a:p>
            <a:pPr marL="453388" lvl="1" indent="-226694" algn="l">
              <a:lnSpc>
                <a:spcPts val="2939"/>
              </a:lnSpc>
              <a:buFont typeface="Arial"/>
              <a:buChar char="•"/>
            </a:pPr>
            <a:r>
              <a:rPr lang="en-US" sz="2099" spc="104">
                <a:solidFill>
                  <a:srgbClr val="000000"/>
                </a:solidFill>
                <a:latin typeface="Roboto"/>
              </a:rPr>
              <a:t>French-language health services</a:t>
            </a:r>
          </a:p>
          <a:p>
            <a:pPr marL="453388" lvl="1" indent="-226694" algn="l">
              <a:lnSpc>
                <a:spcPts val="2939"/>
              </a:lnSpc>
              <a:buFont typeface="Arial"/>
              <a:buChar char="•"/>
            </a:pPr>
            <a:r>
              <a:rPr lang="en-US" sz="2099" spc="104">
                <a:solidFill>
                  <a:srgbClr val="000000"/>
                </a:solidFill>
                <a:latin typeface="Roboto"/>
              </a:rPr>
              <a:t>training for champions</a:t>
            </a:r>
          </a:p>
          <a:p>
            <a:pPr marL="453388" lvl="1" indent="-226694" algn="l">
              <a:lnSpc>
                <a:spcPts val="2939"/>
              </a:lnSpc>
              <a:buFont typeface="Arial"/>
              <a:buChar char="•"/>
            </a:pPr>
            <a:r>
              <a:rPr lang="en-US" sz="2099" spc="104">
                <a:solidFill>
                  <a:srgbClr val="000000"/>
                </a:solidFill>
                <a:latin typeface="Roboto"/>
              </a:rPr>
              <a:t>work plan development</a:t>
            </a:r>
          </a:p>
          <a:p>
            <a:pPr marL="453388" lvl="1" indent="-226694" algn="l">
              <a:lnSpc>
                <a:spcPts val="2939"/>
              </a:lnSpc>
              <a:buFont typeface="Arial"/>
              <a:buChar char="•"/>
            </a:pPr>
            <a:r>
              <a:rPr lang="en-US" sz="2099" spc="104">
                <a:solidFill>
                  <a:srgbClr val="000000"/>
                </a:solidFill>
                <a:latin typeface="Roboto"/>
              </a:rPr>
              <a:t>French-language health services;</a:t>
            </a:r>
          </a:p>
          <a:p>
            <a:pPr marL="453388" lvl="1" indent="-226694" algn="l">
              <a:lnSpc>
                <a:spcPts val="2939"/>
              </a:lnSpc>
              <a:buFont typeface="Arial"/>
              <a:buChar char="•"/>
            </a:pPr>
            <a:r>
              <a:rPr lang="en-US" sz="2099" spc="104">
                <a:solidFill>
                  <a:srgbClr val="000000"/>
                </a:solidFill>
                <a:latin typeface="Roboto"/>
              </a:rPr>
              <a:t>the </a:t>
            </a:r>
            <a:r>
              <a:rPr lang="en-US" sz="2099" spc="104">
                <a:solidFill>
                  <a:srgbClr val="000000"/>
                </a:solidFill>
                <a:latin typeface="Roboto Italics"/>
              </a:rPr>
              <a:t>French Language Services Act</a:t>
            </a:r>
            <a:r>
              <a:rPr lang="en-US" sz="2099" spc="104">
                <a:solidFill>
                  <a:srgbClr val="000000"/>
                </a:solidFill>
                <a:latin typeface="Roboto"/>
              </a:rPr>
              <a:t>.</a:t>
            </a:r>
          </a:p>
          <a:p>
            <a:pPr algn="l">
              <a:lnSpc>
                <a:spcPts val="2939"/>
              </a:lnSpc>
            </a:pPr>
            <a:endParaRPr lang="en-US" sz="2099" spc="104">
              <a:solidFill>
                <a:srgbClr val="000000"/>
              </a:solidFill>
              <a:latin typeface="Roboto"/>
            </a:endParaRPr>
          </a:p>
          <a:p>
            <a:pPr algn="l">
              <a:lnSpc>
                <a:spcPts val="2939"/>
              </a:lnSpc>
            </a:pPr>
            <a:r>
              <a:rPr lang="en-US" sz="2099" spc="104">
                <a:solidFill>
                  <a:srgbClr val="000000"/>
                </a:solidFill>
                <a:latin typeface="Roboto Bold"/>
              </a:rPr>
              <a:t>E-mail: </a:t>
            </a:r>
            <a:r>
              <a:rPr lang="en-US" sz="2099" u="sng" spc="104">
                <a:solidFill>
                  <a:srgbClr val="000000"/>
                </a:solidFill>
                <a:latin typeface="Roboto"/>
                <a:hlinkClick r:id="rId6" tooltip="mailto:mgoulet@rssfe.on.ca"/>
              </a:rPr>
              <a:t>mgoulet@rssfe.on.ca</a:t>
            </a:r>
          </a:p>
        </p:txBody>
      </p:sp>
      <p:sp>
        <p:nvSpPr>
          <p:cNvPr id="13" name="Freeform 13"/>
          <p:cNvSpPr/>
          <p:nvPr/>
        </p:nvSpPr>
        <p:spPr>
          <a:xfrm>
            <a:off x="13820322" y="-178127"/>
            <a:ext cx="4907916" cy="3264227"/>
          </a:xfrm>
          <a:custGeom>
            <a:avLst/>
            <a:gdLst/>
            <a:ahLst/>
            <a:cxnLst/>
            <a:rect l="l" t="t" r="r" b="b"/>
            <a:pathLst>
              <a:path w="4907916" h="3264227">
                <a:moveTo>
                  <a:pt x="0" y="0"/>
                </a:moveTo>
                <a:lnTo>
                  <a:pt x="4907916" y="0"/>
                </a:lnTo>
                <a:lnTo>
                  <a:pt x="4907916" y="3264227"/>
                </a:lnTo>
                <a:lnTo>
                  <a:pt x="0" y="3264227"/>
                </a:lnTo>
                <a:lnTo>
                  <a:pt x="0" y="0"/>
                </a:lnTo>
                <a:close/>
              </a:path>
            </a:pathLst>
          </a:custGeom>
          <a:blipFill>
            <a:blip r:embed="rId7"/>
            <a:stretch>
              <a:fillRect/>
            </a:stretch>
          </a:blipFill>
        </p:spPr>
      </p:sp>
      <p:sp>
        <p:nvSpPr>
          <p:cNvPr id="14" name="TextBox 14"/>
          <p:cNvSpPr txBox="1"/>
          <p:nvPr/>
        </p:nvSpPr>
        <p:spPr>
          <a:xfrm>
            <a:off x="1028700" y="1121186"/>
            <a:ext cx="13463067" cy="872303"/>
          </a:xfrm>
          <a:prstGeom prst="rect">
            <a:avLst/>
          </a:prstGeom>
        </p:spPr>
        <p:txBody>
          <a:bodyPr lIns="0" tIns="0" rIns="0" bIns="0" rtlCol="0" anchor="t">
            <a:spAutoFit/>
          </a:bodyPr>
          <a:lstStyle/>
          <a:p>
            <a:pPr marL="0" lvl="0" indent="0" algn="ctr">
              <a:lnSpc>
                <a:spcPts val="5862"/>
              </a:lnSpc>
              <a:spcBef>
                <a:spcPct val="0"/>
              </a:spcBef>
            </a:pPr>
            <a:r>
              <a:rPr lang="en-US" sz="5921" spc="207">
                <a:solidFill>
                  <a:srgbClr val="FFFFFF"/>
                </a:solidFill>
                <a:latin typeface="Codec Pro ExtraBold"/>
              </a:rPr>
              <a:t>Your support team (cont’d)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1899" y="0"/>
            <a:ext cx="18559899" cy="10287000"/>
          </a:xfrm>
          <a:custGeom>
            <a:avLst/>
            <a:gdLst/>
            <a:ahLst/>
            <a:cxnLst/>
            <a:rect l="l" t="t" r="r" b="b"/>
            <a:pathLst>
              <a:path w="18559899" h="10287000">
                <a:moveTo>
                  <a:pt x="0" y="0"/>
                </a:moveTo>
                <a:lnTo>
                  <a:pt x="18559899" y="0"/>
                </a:lnTo>
                <a:lnTo>
                  <a:pt x="18559899" y="10287000"/>
                </a:lnTo>
                <a:lnTo>
                  <a:pt x="0" y="10287000"/>
                </a:lnTo>
                <a:lnTo>
                  <a:pt x="0" y="0"/>
                </a:lnTo>
                <a:close/>
              </a:path>
            </a:pathLst>
          </a:custGeom>
          <a:blipFill>
            <a:blip r:embed="rId2"/>
            <a:stretch>
              <a:fillRect t="-2179" r="-555"/>
            </a:stretch>
          </a:blipFill>
        </p:spPr>
      </p:sp>
      <p:sp>
        <p:nvSpPr>
          <p:cNvPr id="3" name="TextBox 3"/>
          <p:cNvSpPr txBox="1"/>
          <p:nvPr/>
        </p:nvSpPr>
        <p:spPr>
          <a:xfrm>
            <a:off x="1028700" y="3120347"/>
            <a:ext cx="16230600" cy="1978660"/>
          </a:xfrm>
          <a:prstGeom prst="rect">
            <a:avLst/>
          </a:prstGeom>
        </p:spPr>
        <p:txBody>
          <a:bodyPr lIns="0" tIns="0" rIns="0" bIns="0" rtlCol="0" anchor="t">
            <a:spAutoFit/>
          </a:bodyPr>
          <a:lstStyle/>
          <a:p>
            <a:pPr algn="ctr">
              <a:lnSpc>
                <a:spcPts val="3079"/>
              </a:lnSpc>
              <a:spcBef>
                <a:spcPct val="0"/>
              </a:spcBef>
            </a:pPr>
            <a:r>
              <a:rPr lang="en-US" sz="2799" spc="97">
                <a:solidFill>
                  <a:srgbClr val="FFFFFF"/>
                </a:solidFill>
                <a:latin typeface="Roboto"/>
              </a:rPr>
              <a:t>We wish to acknowledge that we are virtually meeting on unceded Algonquin territory. We would like to thank the Algonquin Nation for allowing us to be guests on this land. Some of you may be joining from other regions, so feel free to share your recognition of the land in the chat. As we enter the month of June, please take the time to learn about ongoing summer solstice events and opportunities to learn and share the rich cultures of indigenous peoples.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357" y="1596132"/>
            <a:ext cx="6733893" cy="626110"/>
          </a:xfrm>
          <a:prstGeom prst="rect">
            <a:avLst/>
          </a:prstGeom>
        </p:spPr>
        <p:txBody>
          <a:bodyPr lIns="0" tIns="0" rIns="0" bIns="0" rtlCol="0" anchor="t">
            <a:spAutoFit/>
          </a:bodyPr>
          <a:lstStyle/>
          <a:p>
            <a:pPr marL="0" lvl="0" indent="0" algn="l">
              <a:lnSpc>
                <a:spcPts val="4730"/>
              </a:lnSpc>
            </a:pPr>
            <a:r>
              <a:rPr lang="en-US" sz="4300" spc="150">
                <a:solidFill>
                  <a:srgbClr val="040506"/>
                </a:solidFill>
                <a:latin typeface="Roboto Bold"/>
              </a:rPr>
              <a:t>Questions period</a:t>
            </a:r>
          </a:p>
        </p:txBody>
      </p:sp>
      <p:sp>
        <p:nvSpPr>
          <p:cNvPr id="3" name="Freeform 3"/>
          <p:cNvSpPr/>
          <p:nvPr/>
        </p:nvSpPr>
        <p:spPr>
          <a:xfrm rot="-10800000">
            <a:off x="-166457" y="-227266"/>
            <a:ext cx="8744064" cy="2511931"/>
          </a:xfrm>
          <a:custGeom>
            <a:avLst/>
            <a:gdLst/>
            <a:ahLst/>
            <a:cxnLst/>
            <a:rect l="l" t="t" r="r" b="b"/>
            <a:pathLst>
              <a:path w="8744064" h="2511931">
                <a:moveTo>
                  <a:pt x="0" y="0"/>
                </a:moveTo>
                <a:lnTo>
                  <a:pt x="8744064" y="0"/>
                </a:lnTo>
                <a:lnTo>
                  <a:pt x="8744064" y="2511932"/>
                </a:lnTo>
                <a:lnTo>
                  <a:pt x="0" y="2511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701730" y="2632019"/>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6" name="Group 6"/>
          <p:cNvGrpSpPr/>
          <p:nvPr/>
        </p:nvGrpSpPr>
        <p:grpSpPr>
          <a:xfrm>
            <a:off x="16031594" y="476926"/>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8" name="TextBox 8"/>
          <p:cNvSpPr txBox="1"/>
          <p:nvPr/>
        </p:nvSpPr>
        <p:spPr>
          <a:xfrm>
            <a:off x="1028700" y="4617677"/>
            <a:ext cx="16230600" cy="5234940"/>
          </a:xfrm>
          <a:prstGeom prst="rect">
            <a:avLst/>
          </a:prstGeom>
        </p:spPr>
        <p:txBody>
          <a:bodyPr lIns="0" tIns="0" rIns="0" bIns="0" rtlCol="0" anchor="t">
            <a:spAutoFit/>
          </a:bodyPr>
          <a:lstStyle/>
          <a:p>
            <a:pPr algn="ctr">
              <a:lnSpc>
                <a:spcPts val="4830"/>
              </a:lnSpc>
            </a:pPr>
            <a:r>
              <a:rPr lang="en-US" sz="3500">
                <a:solidFill>
                  <a:srgbClr val="040506"/>
                </a:solidFill>
                <a:latin typeface="Roboto"/>
              </a:rPr>
              <a:t>Do you have any questions?</a:t>
            </a:r>
          </a:p>
          <a:p>
            <a:pPr algn="ctr">
              <a:lnSpc>
                <a:spcPts val="4830"/>
              </a:lnSpc>
            </a:pPr>
            <a:endParaRPr lang="en-US" sz="3500">
              <a:solidFill>
                <a:srgbClr val="040506"/>
              </a:solidFill>
              <a:latin typeface="Roboto"/>
            </a:endParaRPr>
          </a:p>
          <a:p>
            <a:pPr algn="ctr">
              <a:lnSpc>
                <a:spcPts val="3864"/>
              </a:lnSpc>
            </a:pPr>
            <a:r>
              <a:rPr lang="en-US" sz="2800">
                <a:solidFill>
                  <a:srgbClr val="040506"/>
                </a:solidFill>
                <a:latin typeface="Roboto"/>
              </a:rPr>
              <a:t>If you have any questions about the project, please do not hesitate to contact </a:t>
            </a:r>
            <a:r>
              <a:rPr lang="en-US" sz="2800" u="sng">
                <a:solidFill>
                  <a:srgbClr val="040506"/>
                </a:solidFill>
                <a:latin typeface="Roboto"/>
                <a:hlinkClick r:id="rId4" tooltip="mailto:winningstrategies@kidscomefist.ca"/>
              </a:rPr>
              <a:t>winningstrategies@kidscomefist.ca</a:t>
            </a:r>
          </a:p>
          <a:p>
            <a:pPr algn="l">
              <a:lnSpc>
                <a:spcPts val="4830"/>
              </a:lnSpc>
            </a:pPr>
            <a:endParaRPr lang="en-US" sz="2800" u="sng">
              <a:solidFill>
                <a:srgbClr val="040506"/>
              </a:solidFill>
              <a:latin typeface="Roboto"/>
              <a:hlinkClick r:id="rId4" tooltip="mailto:winningstrategies@kidscomefist.ca"/>
            </a:endParaRPr>
          </a:p>
          <a:p>
            <a:pPr algn="l">
              <a:lnSpc>
                <a:spcPts val="4830"/>
              </a:lnSpc>
            </a:pPr>
            <a:endParaRPr lang="en-US" sz="2800" u="sng">
              <a:solidFill>
                <a:srgbClr val="040506"/>
              </a:solidFill>
              <a:latin typeface="Roboto"/>
              <a:hlinkClick r:id="rId4" tooltip="mailto:winningstrategies@kidscomefist.ca"/>
            </a:endParaRPr>
          </a:p>
          <a:p>
            <a:pPr algn="ctr">
              <a:lnSpc>
                <a:spcPts val="4830"/>
              </a:lnSpc>
            </a:pPr>
            <a:endParaRPr lang="en-US" sz="2800" u="sng">
              <a:solidFill>
                <a:srgbClr val="040506"/>
              </a:solidFill>
              <a:latin typeface="Roboto"/>
              <a:hlinkClick r:id="rId4" tooltip="mailto:winningstrategies@kidscomefist.ca"/>
            </a:endParaRPr>
          </a:p>
          <a:p>
            <a:pPr algn="ctr">
              <a:lnSpc>
                <a:spcPts val="4830"/>
              </a:lnSpc>
            </a:pPr>
            <a:endParaRPr lang="en-US" sz="2800" u="sng">
              <a:solidFill>
                <a:srgbClr val="040506"/>
              </a:solidFill>
              <a:latin typeface="Roboto"/>
              <a:hlinkClick r:id="rId4" tooltip="mailto:winningstrategies@kidscomefist.ca"/>
            </a:endParaRPr>
          </a:p>
          <a:p>
            <a:pPr algn="ctr">
              <a:lnSpc>
                <a:spcPts val="4830"/>
              </a:lnSpc>
              <a:spcBef>
                <a:spcPct val="0"/>
              </a:spcBef>
            </a:pPr>
            <a:endParaRPr lang="en-US" sz="2800" u="sng">
              <a:solidFill>
                <a:srgbClr val="040506"/>
              </a:solidFill>
              <a:latin typeface="Roboto"/>
              <a:hlinkClick r:id="rId4" tooltip="mailto:winningstrategies@kidscomefist.ca"/>
            </a:endParaRPr>
          </a:p>
        </p:txBody>
      </p:sp>
      <p:sp>
        <p:nvSpPr>
          <p:cNvPr id="9" name="Freeform 9"/>
          <p:cNvSpPr/>
          <p:nvPr/>
        </p:nvSpPr>
        <p:spPr>
          <a:xfrm>
            <a:off x="16435533" y="932851"/>
            <a:ext cx="912225" cy="903102"/>
          </a:xfrm>
          <a:custGeom>
            <a:avLst/>
            <a:gdLst/>
            <a:ahLst/>
            <a:cxnLst/>
            <a:rect l="l" t="t" r="r" b="b"/>
            <a:pathLst>
              <a:path w="912225" h="903102">
                <a:moveTo>
                  <a:pt x="0" y="0"/>
                </a:moveTo>
                <a:lnTo>
                  <a:pt x="912224" y="0"/>
                </a:lnTo>
                <a:lnTo>
                  <a:pt x="912224" y="903102"/>
                </a:lnTo>
                <a:lnTo>
                  <a:pt x="0" y="9031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77226" y="-165952"/>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8115386" y="6016597"/>
            <a:ext cx="2244432" cy="2244432"/>
          </a:xfrm>
          <a:custGeom>
            <a:avLst/>
            <a:gdLst/>
            <a:ahLst/>
            <a:cxnLst/>
            <a:rect l="l" t="t" r="r" b="b"/>
            <a:pathLst>
              <a:path w="2244432" h="2244432">
                <a:moveTo>
                  <a:pt x="0" y="0"/>
                </a:moveTo>
                <a:lnTo>
                  <a:pt x="2244433" y="0"/>
                </a:lnTo>
                <a:lnTo>
                  <a:pt x="2244433" y="2244432"/>
                </a:lnTo>
                <a:lnTo>
                  <a:pt x="0" y="2244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5489455" y="3815223"/>
            <a:ext cx="7496294" cy="1524000"/>
          </a:xfrm>
          <a:prstGeom prst="rect">
            <a:avLst/>
          </a:prstGeom>
        </p:spPr>
        <p:txBody>
          <a:bodyPr lIns="0" tIns="0" rIns="0" bIns="0" rtlCol="0" anchor="t">
            <a:spAutoFit/>
          </a:bodyPr>
          <a:lstStyle/>
          <a:p>
            <a:pPr algn="ctr">
              <a:lnSpc>
                <a:spcPts val="11999"/>
              </a:lnSpc>
              <a:spcBef>
                <a:spcPct val="0"/>
              </a:spcBef>
            </a:pPr>
            <a:r>
              <a:rPr lang="en-US" sz="9999" spc="499">
                <a:solidFill>
                  <a:srgbClr val="000000"/>
                </a:solidFill>
                <a:latin typeface="Roboto Bold"/>
              </a:rPr>
              <a:t>Closing poll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6EFFFB-5675-CEAB-4C91-63F4999EA6DF}"/>
              </a:ext>
            </a:extLst>
          </p:cNvPr>
          <p:cNvSpPr/>
          <p:nvPr/>
        </p:nvSpPr>
        <p:spPr>
          <a:xfrm>
            <a:off x="-15445" y="-15446"/>
            <a:ext cx="18302288" cy="10329861"/>
          </a:xfrm>
          <a:prstGeom prst="rect">
            <a:avLst/>
          </a:prstGeom>
          <a:solidFill>
            <a:srgbClr val="EEF9F3"/>
          </a:solidFill>
          <a:ln>
            <a:solidFill>
              <a:srgbClr val="EEF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pic>
        <p:nvPicPr>
          <p:cNvPr id="3" name="Picture 2" descr="A group of people wearing capes and capes&#10;&#10;Description automatically generated">
            <a:extLst>
              <a:ext uri="{FF2B5EF4-FFF2-40B4-BE49-F238E27FC236}">
                <a16:creationId xmlns:a16="http://schemas.microsoft.com/office/drawing/2014/main" id="{D75D2992-E1E0-1E1C-EA7F-060917C9FAEC}"/>
              </a:ext>
            </a:extLst>
          </p:cNvPr>
          <p:cNvPicPr>
            <a:picLocks noChangeAspect="1"/>
          </p:cNvPicPr>
          <p:nvPr/>
        </p:nvPicPr>
        <p:blipFill>
          <a:blip r:embed="rId2"/>
          <a:stretch>
            <a:fillRect/>
          </a:stretch>
        </p:blipFill>
        <p:spPr>
          <a:xfrm>
            <a:off x="0" y="1097330"/>
            <a:ext cx="18288000" cy="8092343"/>
          </a:xfrm>
          <a:prstGeom prst="rect">
            <a:avLst/>
          </a:prstGeom>
        </p:spPr>
      </p:pic>
    </p:spTree>
    <p:extLst>
      <p:ext uri="{BB962C8B-B14F-4D97-AF65-F5344CB8AC3E}">
        <p14:creationId xmlns:p14="http://schemas.microsoft.com/office/powerpoint/2010/main" val="297026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3448" y="374453"/>
            <a:ext cx="17021103" cy="3970203"/>
            <a:chOff x="0" y="0"/>
            <a:chExt cx="4482924" cy="1045650"/>
          </a:xfrm>
        </p:grpSpPr>
        <p:sp>
          <p:nvSpPr>
            <p:cNvPr id="3" name="Freeform 3"/>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005438"/>
            </a:solidFill>
          </p:spPr>
        </p:sp>
        <p:sp>
          <p:nvSpPr>
            <p:cNvPr id="4" name="TextBox 4"/>
            <p:cNvSpPr txBox="1"/>
            <p:nvPr/>
          </p:nvSpPr>
          <p:spPr>
            <a:xfrm>
              <a:off x="0" y="-19050"/>
              <a:ext cx="4482924" cy="1064700"/>
            </a:xfrm>
            <a:prstGeom prst="rect">
              <a:avLst/>
            </a:prstGeom>
          </p:spPr>
          <p:txBody>
            <a:bodyPr lIns="50800" tIns="50800" rIns="50800" bIns="50800" rtlCol="0" anchor="ctr"/>
            <a:lstStyle/>
            <a:p>
              <a:pPr algn="ctr">
                <a:lnSpc>
                  <a:spcPts val="2859"/>
                </a:lnSpc>
              </a:pPr>
              <a:endParaRPr/>
            </a:p>
            <a:p>
              <a:pPr algn="ctr">
                <a:lnSpc>
                  <a:spcPts val="2859"/>
                </a:lnSpc>
              </a:pPr>
              <a:endParaRPr/>
            </a:p>
          </p:txBody>
        </p:sp>
      </p:grpSp>
      <p:grpSp>
        <p:nvGrpSpPr>
          <p:cNvPr id="5" name="Group 5"/>
          <p:cNvGrpSpPr/>
          <p:nvPr/>
        </p:nvGrpSpPr>
        <p:grpSpPr>
          <a:xfrm>
            <a:off x="1642365" y="6992598"/>
            <a:ext cx="380297" cy="362766"/>
            <a:chOff x="0" y="0"/>
            <a:chExt cx="587326" cy="560252"/>
          </a:xfrm>
        </p:grpSpPr>
        <p:sp>
          <p:nvSpPr>
            <p:cNvPr id="6" name="Freeform 6"/>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7" name="Group 7"/>
          <p:cNvGrpSpPr/>
          <p:nvPr/>
        </p:nvGrpSpPr>
        <p:grpSpPr>
          <a:xfrm>
            <a:off x="972229" y="4837505"/>
            <a:ext cx="1720101" cy="2064402"/>
            <a:chOff x="0" y="0"/>
            <a:chExt cx="2656504" cy="3188238"/>
          </a:xfrm>
        </p:grpSpPr>
        <p:sp>
          <p:nvSpPr>
            <p:cNvPr id="8" name="Freeform 8"/>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9" name="Freeform 9"/>
          <p:cNvSpPr/>
          <p:nvPr/>
        </p:nvSpPr>
        <p:spPr>
          <a:xfrm>
            <a:off x="1330513" y="5062422"/>
            <a:ext cx="1004002" cy="1241425"/>
          </a:xfrm>
          <a:custGeom>
            <a:avLst/>
            <a:gdLst/>
            <a:ahLst/>
            <a:cxnLst/>
            <a:rect l="l" t="t" r="r" b="b"/>
            <a:pathLst>
              <a:path w="1004002" h="1241425">
                <a:moveTo>
                  <a:pt x="0" y="0"/>
                </a:moveTo>
                <a:lnTo>
                  <a:pt x="1004002" y="0"/>
                </a:lnTo>
                <a:lnTo>
                  <a:pt x="1004002" y="1241425"/>
                </a:lnTo>
                <a:lnTo>
                  <a:pt x="0" y="1241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5118980" y="6992598"/>
            <a:ext cx="380297" cy="362766"/>
            <a:chOff x="0" y="0"/>
            <a:chExt cx="587326" cy="560252"/>
          </a:xfrm>
        </p:grpSpPr>
        <p:sp>
          <p:nvSpPr>
            <p:cNvPr id="11" name="Freeform 11"/>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12" name="Group 12"/>
          <p:cNvGrpSpPr/>
          <p:nvPr/>
        </p:nvGrpSpPr>
        <p:grpSpPr>
          <a:xfrm>
            <a:off x="4451352" y="4837505"/>
            <a:ext cx="1720101" cy="2064402"/>
            <a:chOff x="0" y="0"/>
            <a:chExt cx="2656504" cy="3188238"/>
          </a:xfrm>
        </p:grpSpPr>
        <p:sp>
          <p:nvSpPr>
            <p:cNvPr id="13" name="Freeform 13"/>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14" name="Freeform 14"/>
          <p:cNvSpPr/>
          <p:nvPr/>
        </p:nvSpPr>
        <p:spPr>
          <a:xfrm>
            <a:off x="4670841" y="5227130"/>
            <a:ext cx="1276109" cy="1076717"/>
          </a:xfrm>
          <a:custGeom>
            <a:avLst/>
            <a:gdLst/>
            <a:ahLst/>
            <a:cxnLst/>
            <a:rect l="l" t="t" r="r" b="b"/>
            <a:pathLst>
              <a:path w="1276109" h="1076717">
                <a:moveTo>
                  <a:pt x="0" y="0"/>
                </a:moveTo>
                <a:lnTo>
                  <a:pt x="1276108" y="0"/>
                </a:lnTo>
                <a:lnTo>
                  <a:pt x="1276108" y="1076717"/>
                </a:lnTo>
                <a:lnTo>
                  <a:pt x="0" y="1076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9" name="Group 19"/>
          <p:cNvGrpSpPr/>
          <p:nvPr/>
        </p:nvGrpSpPr>
        <p:grpSpPr>
          <a:xfrm>
            <a:off x="16265338" y="6992598"/>
            <a:ext cx="380297" cy="362766"/>
            <a:chOff x="0" y="0"/>
            <a:chExt cx="587326" cy="560252"/>
          </a:xfrm>
        </p:grpSpPr>
        <p:sp>
          <p:nvSpPr>
            <p:cNvPr id="20" name="Freeform 20"/>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21" name="Group 21"/>
          <p:cNvGrpSpPr/>
          <p:nvPr/>
        </p:nvGrpSpPr>
        <p:grpSpPr>
          <a:xfrm>
            <a:off x="15595202" y="4837505"/>
            <a:ext cx="1720101" cy="2064402"/>
            <a:chOff x="0" y="0"/>
            <a:chExt cx="2656504" cy="3188238"/>
          </a:xfrm>
        </p:grpSpPr>
        <p:sp>
          <p:nvSpPr>
            <p:cNvPr id="22" name="Freeform 22"/>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23" name="Freeform 23"/>
          <p:cNvSpPr/>
          <p:nvPr/>
        </p:nvSpPr>
        <p:spPr>
          <a:xfrm>
            <a:off x="15999374" y="5231583"/>
            <a:ext cx="912225" cy="903102"/>
          </a:xfrm>
          <a:custGeom>
            <a:avLst/>
            <a:gdLst/>
            <a:ahLst/>
            <a:cxnLst/>
            <a:rect l="l" t="t" r="r" b="b"/>
            <a:pathLst>
              <a:path w="912225" h="903102">
                <a:moveTo>
                  <a:pt x="0" y="0"/>
                </a:moveTo>
                <a:lnTo>
                  <a:pt x="912225" y="0"/>
                </a:lnTo>
                <a:lnTo>
                  <a:pt x="912225" y="903103"/>
                </a:lnTo>
                <a:lnTo>
                  <a:pt x="0" y="903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4" name="Group 24"/>
          <p:cNvGrpSpPr/>
          <p:nvPr/>
        </p:nvGrpSpPr>
        <p:grpSpPr>
          <a:xfrm>
            <a:off x="12769248" y="6992598"/>
            <a:ext cx="380297" cy="362766"/>
            <a:chOff x="0" y="0"/>
            <a:chExt cx="587326" cy="560252"/>
          </a:xfrm>
        </p:grpSpPr>
        <p:sp>
          <p:nvSpPr>
            <p:cNvPr id="25" name="Freeform 2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26" name="Group 26"/>
          <p:cNvGrpSpPr/>
          <p:nvPr/>
        </p:nvGrpSpPr>
        <p:grpSpPr>
          <a:xfrm>
            <a:off x="12099112" y="4837505"/>
            <a:ext cx="1720101" cy="2064402"/>
            <a:chOff x="0" y="0"/>
            <a:chExt cx="2656504" cy="3188238"/>
          </a:xfrm>
        </p:grpSpPr>
        <p:sp>
          <p:nvSpPr>
            <p:cNvPr id="27" name="Freeform 2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28" name="Freeform 28"/>
          <p:cNvSpPr/>
          <p:nvPr/>
        </p:nvSpPr>
        <p:spPr>
          <a:xfrm>
            <a:off x="12431096" y="5309764"/>
            <a:ext cx="1056601" cy="817545"/>
          </a:xfrm>
          <a:custGeom>
            <a:avLst/>
            <a:gdLst/>
            <a:ahLst/>
            <a:cxnLst/>
            <a:rect l="l" t="t" r="r" b="b"/>
            <a:pathLst>
              <a:path w="1056601" h="817545">
                <a:moveTo>
                  <a:pt x="0" y="0"/>
                </a:moveTo>
                <a:lnTo>
                  <a:pt x="1056601" y="0"/>
                </a:lnTo>
                <a:lnTo>
                  <a:pt x="1056601" y="817545"/>
                </a:lnTo>
                <a:lnTo>
                  <a:pt x="0" y="8175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36" name="Group 35">
            <a:extLst>
              <a:ext uri="{FF2B5EF4-FFF2-40B4-BE49-F238E27FC236}">
                <a16:creationId xmlns:a16="http://schemas.microsoft.com/office/drawing/2014/main" id="{1394187A-A37C-4BE2-B260-EE7637751875}"/>
              </a:ext>
            </a:extLst>
          </p:cNvPr>
          <p:cNvGrpSpPr/>
          <p:nvPr/>
        </p:nvGrpSpPr>
        <p:grpSpPr>
          <a:xfrm>
            <a:off x="8264241" y="4837505"/>
            <a:ext cx="1720101" cy="2517859"/>
            <a:chOff x="8264241" y="4837505"/>
            <a:chExt cx="1720101" cy="2517859"/>
          </a:xfrm>
        </p:grpSpPr>
        <p:grpSp>
          <p:nvGrpSpPr>
            <p:cNvPr id="15" name="Group 15"/>
            <p:cNvGrpSpPr/>
            <p:nvPr/>
          </p:nvGrpSpPr>
          <p:grpSpPr>
            <a:xfrm>
              <a:off x="8934376" y="6992598"/>
              <a:ext cx="380297" cy="362766"/>
              <a:chOff x="0" y="0"/>
              <a:chExt cx="587326" cy="560252"/>
            </a:xfrm>
          </p:grpSpPr>
          <p:sp>
            <p:nvSpPr>
              <p:cNvPr id="16" name="Freeform 16"/>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17" name="Group 17"/>
            <p:cNvGrpSpPr/>
            <p:nvPr/>
          </p:nvGrpSpPr>
          <p:grpSpPr>
            <a:xfrm>
              <a:off x="8264241" y="4837505"/>
              <a:ext cx="1720101" cy="2064402"/>
              <a:chOff x="0" y="0"/>
              <a:chExt cx="2656504" cy="3188238"/>
            </a:xfrm>
          </p:grpSpPr>
          <p:sp>
            <p:nvSpPr>
              <p:cNvPr id="18" name="Freeform 18"/>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29" name="Freeform 29"/>
            <p:cNvSpPr/>
            <p:nvPr/>
          </p:nvSpPr>
          <p:spPr>
            <a:xfrm>
              <a:off x="8576683" y="5187410"/>
              <a:ext cx="1095683" cy="1095683"/>
            </a:xfrm>
            <a:custGeom>
              <a:avLst/>
              <a:gdLst/>
              <a:ahLst/>
              <a:cxnLst/>
              <a:rect l="l" t="t" r="r" b="b"/>
              <a:pathLst>
                <a:path w="1095683" h="1095683">
                  <a:moveTo>
                    <a:pt x="0" y="0"/>
                  </a:moveTo>
                  <a:lnTo>
                    <a:pt x="1095683" y="0"/>
                  </a:lnTo>
                  <a:lnTo>
                    <a:pt x="1095683" y="1095683"/>
                  </a:lnTo>
                  <a:lnTo>
                    <a:pt x="0" y="10956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30" name="TextBox 30"/>
          <p:cNvSpPr txBox="1"/>
          <p:nvPr/>
        </p:nvSpPr>
        <p:spPr>
          <a:xfrm>
            <a:off x="4375955" y="1441578"/>
            <a:ext cx="9515774" cy="1419186"/>
          </a:xfrm>
          <a:prstGeom prst="rect">
            <a:avLst/>
          </a:prstGeom>
        </p:spPr>
        <p:txBody>
          <a:bodyPr lIns="0" tIns="0" rIns="0" bIns="0" rtlCol="0" anchor="t">
            <a:spAutoFit/>
          </a:bodyPr>
          <a:lstStyle/>
          <a:p>
            <a:pPr marL="0" lvl="0" indent="0" algn="ctr">
              <a:lnSpc>
                <a:spcPts val="11502"/>
              </a:lnSpc>
              <a:spcBef>
                <a:spcPct val="0"/>
              </a:spcBef>
            </a:pPr>
            <a:r>
              <a:rPr lang="en-US" sz="8335" spc="816">
                <a:solidFill>
                  <a:srgbClr val="FFFFFF"/>
                </a:solidFill>
                <a:latin typeface="Roboto Bold"/>
              </a:rPr>
              <a:t>AGENDA</a:t>
            </a:r>
          </a:p>
        </p:txBody>
      </p:sp>
      <p:sp>
        <p:nvSpPr>
          <p:cNvPr id="31" name="TextBox 31"/>
          <p:cNvSpPr txBox="1"/>
          <p:nvPr/>
        </p:nvSpPr>
        <p:spPr>
          <a:xfrm>
            <a:off x="1028700" y="7544545"/>
            <a:ext cx="1663630" cy="1030605"/>
          </a:xfrm>
          <a:prstGeom prst="rect">
            <a:avLst/>
          </a:prstGeom>
        </p:spPr>
        <p:txBody>
          <a:bodyPr lIns="0" tIns="0" rIns="0" bIns="0" rtlCol="0" anchor="t">
            <a:spAutoFit/>
          </a:bodyPr>
          <a:lstStyle/>
          <a:p>
            <a:pPr algn="ctr">
              <a:lnSpc>
                <a:spcPts val="2760"/>
              </a:lnSpc>
            </a:pPr>
            <a:r>
              <a:rPr lang="en-US" sz="2000" spc="36">
                <a:solidFill>
                  <a:srgbClr val="231F20"/>
                </a:solidFill>
                <a:latin typeface="Roboto Bold"/>
              </a:rPr>
              <a:t>Winning strategy objectives</a:t>
            </a:r>
          </a:p>
        </p:txBody>
      </p:sp>
      <p:sp>
        <p:nvSpPr>
          <p:cNvPr id="32" name="TextBox 32"/>
          <p:cNvSpPr txBox="1"/>
          <p:nvPr/>
        </p:nvSpPr>
        <p:spPr>
          <a:xfrm>
            <a:off x="4112337" y="7544545"/>
            <a:ext cx="2398131" cy="1716405"/>
          </a:xfrm>
          <a:prstGeom prst="rect">
            <a:avLst/>
          </a:prstGeom>
        </p:spPr>
        <p:txBody>
          <a:bodyPr lIns="0" tIns="0" rIns="0" bIns="0" rtlCol="0" anchor="t">
            <a:spAutoFit/>
          </a:bodyPr>
          <a:lstStyle/>
          <a:p>
            <a:pPr algn="ctr">
              <a:lnSpc>
                <a:spcPts val="2760"/>
              </a:lnSpc>
            </a:pPr>
            <a:r>
              <a:rPr lang="en-US" sz="2000" spc="36">
                <a:solidFill>
                  <a:srgbClr val="231F20"/>
                </a:solidFill>
                <a:latin typeface="Roboto Bold"/>
              </a:rPr>
              <a:t>Winning strategies and your agreements on French-language services</a:t>
            </a:r>
          </a:p>
        </p:txBody>
      </p:sp>
      <p:sp>
        <p:nvSpPr>
          <p:cNvPr id="33" name="TextBox 33"/>
          <p:cNvSpPr txBox="1"/>
          <p:nvPr/>
        </p:nvSpPr>
        <p:spPr>
          <a:xfrm>
            <a:off x="15596736" y="7544545"/>
            <a:ext cx="1662564" cy="687705"/>
          </a:xfrm>
          <a:prstGeom prst="rect">
            <a:avLst/>
          </a:prstGeom>
        </p:spPr>
        <p:txBody>
          <a:bodyPr lIns="0" tIns="0" rIns="0" bIns="0" rtlCol="0" anchor="t">
            <a:spAutoFit/>
          </a:bodyPr>
          <a:lstStyle/>
          <a:p>
            <a:pPr algn="ctr">
              <a:lnSpc>
                <a:spcPts val="2760"/>
              </a:lnSpc>
            </a:pPr>
            <a:r>
              <a:rPr lang="en-US" sz="2000" spc="36">
                <a:solidFill>
                  <a:srgbClr val="231F20"/>
                </a:solidFill>
                <a:latin typeface="Roboto Bold"/>
              </a:rPr>
              <a:t>Questions period</a:t>
            </a:r>
          </a:p>
        </p:txBody>
      </p:sp>
      <p:sp>
        <p:nvSpPr>
          <p:cNvPr id="34" name="TextBox 34"/>
          <p:cNvSpPr txBox="1"/>
          <p:nvPr/>
        </p:nvSpPr>
        <p:spPr>
          <a:xfrm>
            <a:off x="7925459" y="7560028"/>
            <a:ext cx="2398131" cy="687705"/>
          </a:xfrm>
          <a:prstGeom prst="rect">
            <a:avLst/>
          </a:prstGeom>
        </p:spPr>
        <p:txBody>
          <a:bodyPr lIns="0" tIns="0" rIns="0" bIns="0" rtlCol="0" anchor="t">
            <a:spAutoFit/>
          </a:bodyPr>
          <a:lstStyle/>
          <a:p>
            <a:pPr algn="ctr">
              <a:lnSpc>
                <a:spcPts val="2760"/>
              </a:lnSpc>
            </a:pPr>
            <a:r>
              <a:rPr lang="en-US" sz="2000" spc="36">
                <a:solidFill>
                  <a:srgbClr val="231F20"/>
                </a:solidFill>
                <a:latin typeface="Roboto Bold"/>
              </a:rPr>
              <a:t>The next steps in the project</a:t>
            </a:r>
          </a:p>
        </p:txBody>
      </p:sp>
      <p:sp>
        <p:nvSpPr>
          <p:cNvPr id="35" name="TextBox 35"/>
          <p:cNvSpPr txBox="1"/>
          <p:nvPr/>
        </p:nvSpPr>
        <p:spPr>
          <a:xfrm>
            <a:off x="11760331" y="7560028"/>
            <a:ext cx="2398131" cy="344805"/>
          </a:xfrm>
          <a:prstGeom prst="rect">
            <a:avLst/>
          </a:prstGeom>
        </p:spPr>
        <p:txBody>
          <a:bodyPr lIns="0" tIns="0" rIns="0" bIns="0" rtlCol="0" anchor="t">
            <a:spAutoFit/>
          </a:bodyPr>
          <a:lstStyle/>
          <a:p>
            <a:pPr algn="ctr">
              <a:lnSpc>
                <a:spcPts val="2760"/>
              </a:lnSpc>
            </a:pPr>
            <a:r>
              <a:rPr lang="en-US" sz="2000" spc="36">
                <a:solidFill>
                  <a:srgbClr val="231F20"/>
                </a:solidFill>
                <a:latin typeface="Roboto Bold"/>
              </a:rPr>
              <a:t>Your support team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40745" y="-227266"/>
            <a:ext cx="8744064" cy="2511931"/>
          </a:xfrm>
          <a:custGeom>
            <a:avLst/>
            <a:gdLst/>
            <a:ahLst/>
            <a:cxnLst/>
            <a:rect l="l" t="t" r="r" b="b"/>
            <a:pathLst>
              <a:path w="8744064" h="2511931">
                <a:moveTo>
                  <a:pt x="0" y="0"/>
                </a:moveTo>
                <a:lnTo>
                  <a:pt x="8744064" y="0"/>
                </a:lnTo>
                <a:lnTo>
                  <a:pt x="8744064" y="2511932"/>
                </a:lnTo>
                <a:lnTo>
                  <a:pt x="0" y="2511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8115386" y="6016597"/>
            <a:ext cx="2244432" cy="2244432"/>
          </a:xfrm>
          <a:custGeom>
            <a:avLst/>
            <a:gdLst/>
            <a:ahLst/>
            <a:cxnLst/>
            <a:rect l="l" t="t" r="r" b="b"/>
            <a:pathLst>
              <a:path w="2244432" h="2244432">
                <a:moveTo>
                  <a:pt x="0" y="0"/>
                </a:moveTo>
                <a:lnTo>
                  <a:pt x="2244433" y="0"/>
                </a:lnTo>
                <a:lnTo>
                  <a:pt x="2244433" y="2244432"/>
                </a:lnTo>
                <a:lnTo>
                  <a:pt x="0" y="2244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5264070" y="3815223"/>
            <a:ext cx="7947065" cy="1524000"/>
          </a:xfrm>
          <a:prstGeom prst="rect">
            <a:avLst/>
          </a:prstGeom>
        </p:spPr>
        <p:txBody>
          <a:bodyPr lIns="0" tIns="0" rIns="0" bIns="0" rtlCol="0" anchor="t">
            <a:spAutoFit/>
          </a:bodyPr>
          <a:lstStyle/>
          <a:p>
            <a:pPr algn="ctr">
              <a:lnSpc>
                <a:spcPts val="11999"/>
              </a:lnSpc>
              <a:spcBef>
                <a:spcPct val="0"/>
              </a:spcBef>
            </a:pPr>
            <a:r>
              <a:rPr lang="en-US" sz="9999" spc="499">
                <a:solidFill>
                  <a:srgbClr val="000000"/>
                </a:solidFill>
                <a:latin typeface="Roboto Bold"/>
              </a:rPr>
              <a:t>Opening poll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357" y="1605657"/>
            <a:ext cx="6733893" cy="1416050"/>
          </a:xfrm>
          <a:prstGeom prst="rect">
            <a:avLst/>
          </a:prstGeom>
        </p:spPr>
        <p:txBody>
          <a:bodyPr lIns="0" tIns="0" rIns="0" bIns="0" rtlCol="0" anchor="t">
            <a:spAutoFit/>
          </a:bodyPr>
          <a:lstStyle/>
          <a:p>
            <a:pPr marL="0" lvl="0" indent="0" algn="l">
              <a:lnSpc>
                <a:spcPts val="5500"/>
              </a:lnSpc>
            </a:pPr>
            <a:r>
              <a:rPr lang="en-US" sz="5000" spc="175">
                <a:solidFill>
                  <a:srgbClr val="040506"/>
                </a:solidFill>
                <a:latin typeface="Roboto Bold"/>
              </a:rPr>
              <a:t>Winning strategy objectives</a:t>
            </a:r>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701730" y="2632019"/>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6" name="Group 6"/>
          <p:cNvGrpSpPr/>
          <p:nvPr/>
        </p:nvGrpSpPr>
        <p:grpSpPr>
          <a:xfrm>
            <a:off x="16031594" y="476926"/>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8" name="Freeform 8"/>
          <p:cNvSpPr/>
          <p:nvPr/>
        </p:nvSpPr>
        <p:spPr>
          <a:xfrm>
            <a:off x="16389878" y="695005"/>
            <a:ext cx="1004002" cy="1241425"/>
          </a:xfrm>
          <a:custGeom>
            <a:avLst/>
            <a:gdLst/>
            <a:ahLst/>
            <a:cxnLst/>
            <a:rect l="l" t="t" r="r" b="b"/>
            <a:pathLst>
              <a:path w="1004002" h="1241425">
                <a:moveTo>
                  <a:pt x="0" y="0"/>
                </a:moveTo>
                <a:lnTo>
                  <a:pt x="1004002" y="0"/>
                </a:lnTo>
                <a:lnTo>
                  <a:pt x="1004002" y="1241424"/>
                </a:lnTo>
                <a:lnTo>
                  <a:pt x="0" y="1241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704357" y="4898801"/>
            <a:ext cx="14327237" cy="5473066"/>
          </a:xfrm>
          <a:prstGeom prst="rect">
            <a:avLst/>
          </a:prstGeom>
        </p:spPr>
        <p:txBody>
          <a:bodyPr lIns="0" tIns="0" rIns="0" bIns="0" rtlCol="0" anchor="t">
            <a:spAutoFit/>
          </a:bodyPr>
          <a:lstStyle/>
          <a:p>
            <a:pPr marL="755644" lvl="1" indent="-377822" algn="l">
              <a:lnSpc>
                <a:spcPts val="4829"/>
              </a:lnSpc>
              <a:buFont typeface="Arial"/>
              <a:buChar char="•"/>
            </a:pPr>
            <a:r>
              <a:rPr lang="en-US" sz="3499" spc="48">
                <a:solidFill>
                  <a:srgbClr val="040506"/>
                </a:solidFill>
                <a:latin typeface="Roboto"/>
              </a:rPr>
              <a:t>Promote a more effective active offer of health services in French that are accessible to Francophones;</a:t>
            </a:r>
          </a:p>
          <a:p>
            <a:pPr algn="l">
              <a:lnSpc>
                <a:spcPts val="4829"/>
              </a:lnSpc>
            </a:pPr>
            <a:endParaRPr lang="en-US" sz="3499" spc="48">
              <a:solidFill>
                <a:srgbClr val="040506"/>
              </a:solidFill>
              <a:latin typeface="Roboto"/>
            </a:endParaRPr>
          </a:p>
          <a:p>
            <a:pPr marL="755644" lvl="1" indent="-377822" algn="l">
              <a:lnSpc>
                <a:spcPts val="4829"/>
              </a:lnSpc>
              <a:buFont typeface="Arial"/>
              <a:buChar char="•"/>
            </a:pPr>
            <a:r>
              <a:rPr lang="en-US" sz="3499" spc="48">
                <a:solidFill>
                  <a:srgbClr val="040506"/>
                </a:solidFill>
                <a:latin typeface="Roboto"/>
              </a:rPr>
              <a:t>Offer pragmatic tools that make it easier to implement each of the winning strategies.</a:t>
            </a:r>
          </a:p>
          <a:p>
            <a:pPr algn="l">
              <a:lnSpc>
                <a:spcPts val="4829"/>
              </a:lnSpc>
            </a:pPr>
            <a:endParaRPr lang="en-US" sz="3499" spc="48">
              <a:solidFill>
                <a:srgbClr val="040506"/>
              </a:solidFill>
              <a:latin typeface="Roboto"/>
            </a:endParaRPr>
          </a:p>
          <a:p>
            <a:pPr algn="ctr">
              <a:lnSpc>
                <a:spcPts val="4829"/>
              </a:lnSpc>
            </a:pPr>
            <a:endParaRPr lang="en-US" sz="3499" spc="48">
              <a:solidFill>
                <a:srgbClr val="040506"/>
              </a:solidFill>
              <a:latin typeface="Roboto"/>
            </a:endParaRPr>
          </a:p>
          <a:p>
            <a:pPr algn="ctr">
              <a:lnSpc>
                <a:spcPts val="4829"/>
              </a:lnSpc>
            </a:pPr>
            <a:endParaRPr lang="en-US" sz="3499" spc="48">
              <a:solidFill>
                <a:srgbClr val="040506"/>
              </a:solidFill>
              <a:latin typeface="Roboto"/>
            </a:endParaRPr>
          </a:p>
          <a:p>
            <a:pPr algn="ctr">
              <a:lnSpc>
                <a:spcPts val="4829"/>
              </a:lnSpc>
              <a:spcBef>
                <a:spcPct val="0"/>
              </a:spcBef>
            </a:pPr>
            <a:endParaRPr lang="en-US" sz="3499" spc="48">
              <a:solidFill>
                <a:srgbClr val="040506"/>
              </a:solidFill>
              <a:latin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357" y="1596132"/>
            <a:ext cx="6733893" cy="2426335"/>
          </a:xfrm>
          <a:prstGeom prst="rect">
            <a:avLst/>
          </a:prstGeom>
        </p:spPr>
        <p:txBody>
          <a:bodyPr lIns="0" tIns="0" rIns="0" bIns="0" rtlCol="0" anchor="t">
            <a:spAutoFit/>
          </a:bodyPr>
          <a:lstStyle/>
          <a:p>
            <a:pPr marL="0" lvl="0" indent="0" algn="l">
              <a:lnSpc>
                <a:spcPts val="4730"/>
              </a:lnSpc>
            </a:pPr>
            <a:r>
              <a:rPr lang="en-US" sz="4300" spc="150">
                <a:solidFill>
                  <a:srgbClr val="040506"/>
                </a:solidFill>
                <a:latin typeface="Roboto Bold"/>
              </a:rPr>
              <a:t>Winning strategies and your agreements on French-language services</a:t>
            </a:r>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701730" y="2632019"/>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6" name="Group 6"/>
          <p:cNvGrpSpPr/>
          <p:nvPr/>
        </p:nvGrpSpPr>
        <p:grpSpPr>
          <a:xfrm>
            <a:off x="16031594" y="476926"/>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8" name="TextBox 8"/>
          <p:cNvSpPr txBox="1"/>
          <p:nvPr/>
        </p:nvSpPr>
        <p:spPr>
          <a:xfrm>
            <a:off x="961410" y="5417812"/>
            <a:ext cx="16365180" cy="3034666"/>
          </a:xfrm>
          <a:prstGeom prst="rect">
            <a:avLst/>
          </a:prstGeom>
        </p:spPr>
        <p:txBody>
          <a:bodyPr lIns="0" tIns="0" rIns="0" bIns="0" rtlCol="0" anchor="t">
            <a:spAutoFit/>
          </a:bodyPr>
          <a:lstStyle/>
          <a:p>
            <a:pPr algn="ctr">
              <a:lnSpc>
                <a:spcPts val="4829"/>
              </a:lnSpc>
            </a:pPr>
            <a:r>
              <a:rPr lang="en-US" sz="3499" spc="48">
                <a:solidFill>
                  <a:srgbClr val="040506"/>
                </a:solidFill>
                <a:latin typeface="Roboto"/>
              </a:rPr>
              <a:t>Here's how winning strategies align with the French-language service delivery requirements of your accountability agreements:</a:t>
            </a:r>
          </a:p>
          <a:p>
            <a:pPr algn="ctr">
              <a:lnSpc>
                <a:spcPts val="4829"/>
              </a:lnSpc>
            </a:pPr>
            <a:endParaRPr lang="en-US" sz="3499" spc="48">
              <a:solidFill>
                <a:srgbClr val="040506"/>
              </a:solidFill>
              <a:latin typeface="Roboto"/>
            </a:endParaRPr>
          </a:p>
          <a:p>
            <a:pPr algn="ctr">
              <a:lnSpc>
                <a:spcPts val="4829"/>
              </a:lnSpc>
            </a:pPr>
            <a:endParaRPr lang="en-US" sz="3499" spc="48">
              <a:solidFill>
                <a:srgbClr val="040506"/>
              </a:solidFill>
              <a:latin typeface="Roboto"/>
            </a:endParaRPr>
          </a:p>
          <a:p>
            <a:pPr algn="ctr">
              <a:lnSpc>
                <a:spcPts val="4829"/>
              </a:lnSpc>
              <a:spcBef>
                <a:spcPct val="0"/>
              </a:spcBef>
            </a:pPr>
            <a:endParaRPr lang="en-US" sz="3499" spc="48">
              <a:solidFill>
                <a:srgbClr val="040506"/>
              </a:solidFill>
              <a:latin typeface="Roboto"/>
            </a:endParaRPr>
          </a:p>
        </p:txBody>
      </p:sp>
      <p:sp>
        <p:nvSpPr>
          <p:cNvPr id="9" name="Freeform 9"/>
          <p:cNvSpPr/>
          <p:nvPr/>
        </p:nvSpPr>
        <p:spPr>
          <a:xfrm>
            <a:off x="16253824" y="819789"/>
            <a:ext cx="1276109" cy="1076717"/>
          </a:xfrm>
          <a:custGeom>
            <a:avLst/>
            <a:gdLst/>
            <a:ahLst/>
            <a:cxnLst/>
            <a:rect l="l" t="t" r="r" b="b"/>
            <a:pathLst>
              <a:path w="1276109" h="1076717">
                <a:moveTo>
                  <a:pt x="0" y="0"/>
                </a:moveTo>
                <a:lnTo>
                  <a:pt x="1276109" y="0"/>
                </a:lnTo>
                <a:lnTo>
                  <a:pt x="1276109" y="1076716"/>
                </a:lnTo>
                <a:lnTo>
                  <a:pt x="0" y="1076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FFE6"/>
        </a:solidFill>
        <a:effectLst/>
      </p:bgPr>
    </p:bg>
    <p:spTree>
      <p:nvGrpSpPr>
        <p:cNvPr id="1" name=""/>
        <p:cNvGrpSpPr/>
        <p:nvPr/>
      </p:nvGrpSpPr>
      <p:grpSpPr>
        <a:xfrm>
          <a:off x="0" y="0"/>
          <a:ext cx="0" cy="0"/>
          <a:chOff x="0" y="0"/>
          <a:chExt cx="0" cy="0"/>
        </a:xfrm>
      </p:grpSpPr>
      <p:sp>
        <p:nvSpPr>
          <p:cNvPr id="2" name="TextBox 2"/>
          <p:cNvSpPr txBox="1"/>
          <p:nvPr/>
        </p:nvSpPr>
        <p:spPr>
          <a:xfrm>
            <a:off x="6825986" y="8785403"/>
            <a:ext cx="5408652" cy="398066"/>
          </a:xfrm>
          <a:prstGeom prst="rect">
            <a:avLst/>
          </a:prstGeom>
        </p:spPr>
        <p:txBody>
          <a:bodyPr lIns="0" tIns="0" rIns="0" bIns="0" rtlCol="0" anchor="t">
            <a:spAutoFit/>
          </a:bodyPr>
          <a:lstStyle/>
          <a:p>
            <a:pPr algn="ctr">
              <a:lnSpc>
                <a:spcPts val="3128"/>
              </a:lnSpc>
              <a:spcBef>
                <a:spcPct val="0"/>
              </a:spcBef>
            </a:pPr>
            <a:r>
              <a:rPr lang="en-US" sz="2406" u="sng">
                <a:solidFill>
                  <a:srgbClr val="000000"/>
                </a:solidFill>
                <a:latin typeface="Roboto"/>
                <a:hlinkClick r:id="rId2" tooltip="https://www.rssfe.on.ca/upload-ck/20240515_Onepager_Accountability.pdf"/>
              </a:rPr>
              <a:t>Click here</a:t>
            </a:r>
            <a:r>
              <a:rPr lang="en-US" sz="2406" u="sng">
                <a:solidFill>
                  <a:srgbClr val="000000"/>
                </a:solidFill>
                <a:latin typeface="Roboto"/>
                <a:hlinkClick r:id="rId3" tooltip="https://www.rssfe.on.ca/upload-ck/20240515_Affiche_Responsabilisation.pdf"/>
              </a:rPr>
              <a:t> </a:t>
            </a:r>
            <a:r>
              <a:rPr lang="en-US" sz="2406">
                <a:solidFill>
                  <a:srgbClr val="000000"/>
                </a:solidFill>
                <a:latin typeface="Roboto"/>
                <a:hlinkClick r:id="rId3" tooltip="https://www.rssfe.on.ca/upload-ck/20240515_Affiche_Responsabilisation.pdf"/>
              </a:rPr>
              <a:t>to view the original document</a:t>
            </a:r>
          </a:p>
        </p:txBody>
      </p:sp>
      <p:sp>
        <p:nvSpPr>
          <p:cNvPr id="3" name="Freeform 3"/>
          <p:cNvSpPr/>
          <p:nvPr/>
        </p:nvSpPr>
        <p:spPr>
          <a:xfrm rot="-10800000">
            <a:off x="-162479" y="-227266"/>
            <a:ext cx="8744064" cy="2511931"/>
          </a:xfrm>
          <a:custGeom>
            <a:avLst/>
            <a:gdLst/>
            <a:ahLst/>
            <a:cxnLst/>
            <a:rect l="l" t="t" r="r" b="b"/>
            <a:pathLst>
              <a:path w="8744064" h="2511931">
                <a:moveTo>
                  <a:pt x="0" y="0"/>
                </a:moveTo>
                <a:lnTo>
                  <a:pt x="8744064" y="0"/>
                </a:lnTo>
                <a:lnTo>
                  <a:pt x="8744064" y="2511932"/>
                </a:lnTo>
                <a:lnTo>
                  <a:pt x="0" y="2511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4" name="Table 4"/>
          <p:cNvGraphicFramePr>
            <a:graphicFrameLocks noGrp="1"/>
          </p:cNvGraphicFramePr>
          <p:nvPr/>
        </p:nvGraphicFramePr>
        <p:xfrm>
          <a:off x="1381719" y="2366427"/>
          <a:ext cx="10256205" cy="7185862"/>
        </p:xfrm>
        <a:graphic>
          <a:graphicData uri="http://schemas.openxmlformats.org/drawingml/2006/table">
            <a:tbl>
              <a:tblPr/>
              <a:tblGrid>
                <a:gridCol w="217344">
                  <a:extLst>
                    <a:ext uri="{9D8B030D-6E8A-4147-A177-3AD203B41FA5}">
                      <a16:colId xmlns:a16="http://schemas.microsoft.com/office/drawing/2014/main" val="20000"/>
                    </a:ext>
                  </a:extLst>
                </a:gridCol>
                <a:gridCol w="1220053">
                  <a:extLst>
                    <a:ext uri="{9D8B030D-6E8A-4147-A177-3AD203B41FA5}">
                      <a16:colId xmlns:a16="http://schemas.microsoft.com/office/drawing/2014/main" val="20001"/>
                    </a:ext>
                  </a:extLst>
                </a:gridCol>
                <a:gridCol w="1423267">
                  <a:extLst>
                    <a:ext uri="{9D8B030D-6E8A-4147-A177-3AD203B41FA5}">
                      <a16:colId xmlns:a16="http://schemas.microsoft.com/office/drawing/2014/main" val="20002"/>
                    </a:ext>
                  </a:extLst>
                </a:gridCol>
                <a:gridCol w="1982217">
                  <a:extLst>
                    <a:ext uri="{9D8B030D-6E8A-4147-A177-3AD203B41FA5}">
                      <a16:colId xmlns:a16="http://schemas.microsoft.com/office/drawing/2014/main" val="20003"/>
                    </a:ext>
                  </a:extLst>
                </a:gridCol>
                <a:gridCol w="1628404">
                  <a:extLst>
                    <a:ext uri="{9D8B030D-6E8A-4147-A177-3AD203B41FA5}">
                      <a16:colId xmlns:a16="http://schemas.microsoft.com/office/drawing/2014/main" val="20004"/>
                    </a:ext>
                  </a:extLst>
                </a:gridCol>
                <a:gridCol w="1804389">
                  <a:extLst>
                    <a:ext uri="{9D8B030D-6E8A-4147-A177-3AD203B41FA5}">
                      <a16:colId xmlns:a16="http://schemas.microsoft.com/office/drawing/2014/main" val="20005"/>
                    </a:ext>
                  </a:extLst>
                </a:gridCol>
                <a:gridCol w="1980531">
                  <a:extLst>
                    <a:ext uri="{9D8B030D-6E8A-4147-A177-3AD203B41FA5}">
                      <a16:colId xmlns:a16="http://schemas.microsoft.com/office/drawing/2014/main" val="20006"/>
                    </a:ext>
                  </a:extLst>
                </a:gridCol>
              </a:tblGrid>
              <a:tr h="345835">
                <a:tc>
                  <a:txBody>
                    <a:bodyPr/>
                    <a:lstStyle/>
                    <a:p>
                      <a:pPr algn="ctr">
                        <a:lnSpc>
                          <a:spcPts val="1478"/>
                        </a:lnSpc>
                        <a:defRPr/>
                      </a:pPr>
                      <a:r>
                        <a:rPr lang="en-US" sz="1056">
                          <a:solidFill>
                            <a:srgbClr val="FFFFFF"/>
                          </a:solidFill>
                          <a:latin typeface="Garet Bold"/>
                        </a:rPr>
                        <a:t>1.</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00693D"/>
                    </a:solidFill>
                  </a:tcPr>
                </a:tc>
                <a:tc>
                  <a:txBody>
                    <a:bodyPr/>
                    <a:lstStyle/>
                    <a:p>
                      <a:pPr algn="l">
                        <a:lnSpc>
                          <a:spcPts val="1478"/>
                        </a:lnSpc>
                        <a:defRPr/>
                      </a:pPr>
                      <a:r>
                        <a:rPr lang="en-US" sz="1056">
                          <a:solidFill>
                            <a:srgbClr val="FFFFFF"/>
                          </a:solidFill>
                          <a:latin typeface="Garet"/>
                        </a:rPr>
                        <a:t>Identify one or more champions</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00693D"/>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4F4F4"/>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2F2F2"/>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11245">
                <a:tc>
                  <a:txBody>
                    <a:bodyPr/>
                    <a:lstStyle/>
                    <a:p>
                      <a:pPr algn="ctr">
                        <a:lnSpc>
                          <a:spcPts val="1478"/>
                        </a:lnSpc>
                        <a:defRPr/>
                      </a:pPr>
                      <a:r>
                        <a:rPr lang="en-US" sz="1056">
                          <a:solidFill>
                            <a:srgbClr val="FFFFFF"/>
                          </a:solidFill>
                          <a:latin typeface="Garet Bold"/>
                        </a:rPr>
                        <a:t>2.</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00693D"/>
                    </a:solidFill>
                  </a:tcPr>
                </a:tc>
                <a:tc>
                  <a:txBody>
                    <a:bodyPr/>
                    <a:lstStyle/>
                    <a:p>
                      <a:pPr algn="l">
                        <a:lnSpc>
                          <a:spcPts val="1478"/>
                        </a:lnSpc>
                        <a:defRPr/>
                      </a:pPr>
                      <a:r>
                        <a:rPr lang="en-US" sz="1056">
                          <a:solidFill>
                            <a:srgbClr val="FFFFFF"/>
                          </a:solidFill>
                          <a:latin typeface="Garet"/>
                        </a:rPr>
                        <a:t>Empower staff members in the active offer of health services in french</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00693D"/>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4F4F4"/>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2F2F2"/>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4259">
                <a:tc>
                  <a:txBody>
                    <a:bodyPr/>
                    <a:lstStyle/>
                    <a:p>
                      <a:pPr algn="ctr">
                        <a:lnSpc>
                          <a:spcPts val="1478"/>
                        </a:lnSpc>
                        <a:defRPr/>
                      </a:pPr>
                      <a:r>
                        <a:rPr lang="en-US" sz="1056">
                          <a:solidFill>
                            <a:srgbClr val="FFFFFF"/>
                          </a:solidFill>
                          <a:latin typeface="Garet Bold"/>
                        </a:rPr>
                        <a:t>3.</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00693D"/>
                    </a:solidFill>
                  </a:tcPr>
                </a:tc>
                <a:tc>
                  <a:txBody>
                    <a:bodyPr/>
                    <a:lstStyle/>
                    <a:p>
                      <a:pPr algn="l">
                        <a:lnSpc>
                          <a:spcPts val="1478"/>
                        </a:lnSpc>
                        <a:defRPr/>
                      </a:pPr>
                      <a:r>
                        <a:rPr lang="en-US" sz="1056">
                          <a:solidFill>
                            <a:srgbClr val="FFFFFF"/>
                          </a:solidFill>
                          <a:latin typeface="Garet"/>
                        </a:rPr>
                        <a:t>Identify staff members able to provide services in French</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00693D"/>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4F4F4"/>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2F2F2"/>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18029" cap="flat" cmpd="sng" algn="ctr">
                      <a:solidFill>
                        <a:srgbClr val="E6FF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2809">
                <a:tc>
                  <a:txBody>
                    <a:bodyPr/>
                    <a:lstStyle/>
                    <a:p>
                      <a:pPr algn="ctr">
                        <a:lnSpc>
                          <a:spcPts val="1478"/>
                        </a:lnSpc>
                        <a:defRPr/>
                      </a:pPr>
                      <a:r>
                        <a:rPr lang="en-US" sz="1056">
                          <a:solidFill>
                            <a:srgbClr val="FFFFFF"/>
                          </a:solidFill>
                          <a:latin typeface="Garet Bold"/>
                        </a:rPr>
                        <a:t>4.</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00693D"/>
                    </a:solidFill>
                  </a:tcPr>
                </a:tc>
                <a:tc>
                  <a:txBody>
                    <a:bodyPr/>
                    <a:lstStyle/>
                    <a:p>
                      <a:pPr algn="l">
                        <a:lnSpc>
                          <a:spcPts val="1478"/>
                        </a:lnSpc>
                        <a:defRPr/>
                      </a:pPr>
                      <a:r>
                        <a:rPr lang="en-US" sz="1056">
                          <a:solidFill>
                            <a:srgbClr val="FFFFFF"/>
                          </a:solidFill>
                          <a:latin typeface="Garet"/>
                        </a:rPr>
                        <a:t>Identify Francophone clients</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00693D"/>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4F4F4"/>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2F2F2"/>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18029"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13454">
                <a:tc>
                  <a:txBody>
                    <a:bodyPr/>
                    <a:lstStyle/>
                    <a:p>
                      <a:pPr algn="ctr">
                        <a:lnSpc>
                          <a:spcPts val="1478"/>
                        </a:lnSpc>
                        <a:defRPr/>
                      </a:pPr>
                      <a:r>
                        <a:rPr lang="en-US" sz="1056">
                          <a:solidFill>
                            <a:srgbClr val="FFFFFF"/>
                          </a:solidFill>
                          <a:latin typeface="Garet Bold"/>
                        </a:rPr>
                        <a:t>5a.</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00693D"/>
                    </a:solidFill>
                  </a:tcPr>
                </a:tc>
                <a:tc>
                  <a:txBody>
                    <a:bodyPr/>
                    <a:lstStyle/>
                    <a:p>
                      <a:pPr algn="l">
                        <a:lnSpc>
                          <a:spcPts val="1478"/>
                        </a:lnSpc>
                        <a:defRPr/>
                      </a:pPr>
                      <a:r>
                        <a:rPr lang="en-US" sz="1056">
                          <a:solidFill>
                            <a:srgbClr val="FFFFFF"/>
                          </a:solidFill>
                          <a:latin typeface="Garet"/>
                        </a:rPr>
                        <a:t>Match Francophone clients with staff members able to provide services in french</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00693D"/>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4F4F4"/>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2F2F2"/>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11245">
                <a:tc>
                  <a:txBody>
                    <a:bodyPr/>
                    <a:lstStyle/>
                    <a:p>
                      <a:pPr algn="ctr">
                        <a:lnSpc>
                          <a:spcPts val="1478"/>
                        </a:lnSpc>
                        <a:defRPr/>
                      </a:pPr>
                      <a:r>
                        <a:rPr lang="en-US" sz="1056">
                          <a:solidFill>
                            <a:srgbClr val="FFFFFF"/>
                          </a:solidFill>
                          <a:latin typeface="Garet Bold"/>
                        </a:rPr>
                        <a:t>5b.</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00693D"/>
                    </a:solidFill>
                  </a:tcPr>
                </a:tc>
                <a:tc>
                  <a:txBody>
                    <a:bodyPr/>
                    <a:lstStyle/>
                    <a:p>
                      <a:pPr algn="l">
                        <a:lnSpc>
                          <a:spcPts val="1478"/>
                        </a:lnSpc>
                        <a:defRPr/>
                      </a:pPr>
                      <a:r>
                        <a:rPr lang="en-US" sz="1056">
                          <a:solidFill>
                            <a:srgbClr val="FFFFFF"/>
                          </a:solidFill>
                          <a:latin typeface="Garet"/>
                        </a:rPr>
                        <a:t>Refer Francophone clients to another provider offering same services of equal quality in french</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00693D"/>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4F4F4"/>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2F2F2"/>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5880">
                <a:tc>
                  <a:txBody>
                    <a:bodyPr/>
                    <a:lstStyle/>
                    <a:p>
                      <a:pPr algn="ctr">
                        <a:lnSpc>
                          <a:spcPts val="1478"/>
                        </a:lnSpc>
                        <a:defRPr/>
                      </a:pPr>
                      <a:r>
                        <a:rPr lang="en-US" sz="1056">
                          <a:solidFill>
                            <a:srgbClr val="FFFFFF"/>
                          </a:solidFill>
                          <a:latin typeface="Garet Bold"/>
                        </a:rPr>
                        <a:t>6.</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00693D"/>
                    </a:solidFill>
                  </a:tcPr>
                </a:tc>
                <a:tc>
                  <a:txBody>
                    <a:bodyPr/>
                    <a:lstStyle/>
                    <a:p>
                      <a:pPr algn="l">
                        <a:lnSpc>
                          <a:spcPts val="1478"/>
                        </a:lnSpc>
                        <a:defRPr/>
                      </a:pPr>
                      <a:r>
                        <a:rPr lang="en-US" sz="1056">
                          <a:solidFill>
                            <a:srgbClr val="FFFFFF"/>
                          </a:solidFill>
                          <a:latin typeface="Garet"/>
                        </a:rPr>
                        <a:t>Measure results</a:t>
                      </a: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00693D"/>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4F4F4"/>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2F2F2"/>
                    </a:solidFill>
                  </a:tcPr>
                </a:tc>
                <a:tc>
                  <a:txBody>
                    <a:bodyPr/>
                    <a:lstStyle/>
                    <a:p>
                      <a:pPr algn="ctr">
                        <a:lnSpc>
                          <a:spcPts val="817"/>
                        </a:lnSpc>
                        <a:defRPr/>
                      </a:pPr>
                      <a:endParaRPr lang="en-US" sz="1100"/>
                    </a:p>
                  </a:txBody>
                  <a:tcPr marL="54316" marR="54316" marT="54316" marB="54316" anchor="ctr">
                    <a:lnL w="0" cap="flat" cmpd="sng" algn="ctr">
                      <a:solidFill>
                        <a:srgbClr val="E6FFE6"/>
                      </a:solidFill>
                      <a:prstDash val="solid"/>
                      <a:round/>
                      <a:headEnd type="none" w="med" len="med"/>
                      <a:tailEnd type="none" w="med" len="med"/>
                    </a:lnL>
                    <a:lnR w="0" cap="flat" cmpd="sng" algn="ctr">
                      <a:solidFill>
                        <a:srgbClr val="E6FFE6"/>
                      </a:solidFill>
                      <a:prstDash val="solid"/>
                      <a:round/>
                      <a:headEnd type="none" w="med" len="med"/>
                      <a:tailEnd type="none" w="med" len="med"/>
                    </a:lnR>
                    <a:lnT w="0" cap="flat" cmpd="sng" algn="ctr">
                      <a:solidFill>
                        <a:srgbClr val="E6FFE6"/>
                      </a:solidFill>
                      <a:prstDash val="solid"/>
                      <a:round/>
                      <a:headEnd type="none" w="med" len="med"/>
                      <a:tailEnd type="none" w="med" len="med"/>
                    </a:lnT>
                    <a:lnB w="0" cap="flat" cmpd="sng" algn="ctr">
                      <a:solidFill>
                        <a:srgbClr val="E6FFE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pSp>
        <p:nvGrpSpPr>
          <p:cNvPr id="5" name="Group 5"/>
          <p:cNvGrpSpPr/>
          <p:nvPr/>
        </p:nvGrpSpPr>
        <p:grpSpPr>
          <a:xfrm>
            <a:off x="1381719" y="1357069"/>
            <a:ext cx="2174576" cy="930985"/>
            <a:chOff x="0" y="0"/>
            <a:chExt cx="2649267" cy="1134211"/>
          </a:xfrm>
        </p:grpSpPr>
        <p:sp>
          <p:nvSpPr>
            <p:cNvPr id="6" name="Freeform 6"/>
            <p:cNvSpPr/>
            <p:nvPr/>
          </p:nvSpPr>
          <p:spPr>
            <a:xfrm>
              <a:off x="0" y="0"/>
              <a:ext cx="2649267" cy="1134211"/>
            </a:xfrm>
            <a:custGeom>
              <a:avLst/>
              <a:gdLst/>
              <a:ahLst/>
              <a:cxnLst/>
              <a:rect l="l" t="t" r="r" b="b"/>
              <a:pathLst>
                <a:path w="2649267" h="1134211">
                  <a:moveTo>
                    <a:pt x="99686" y="0"/>
                  </a:moveTo>
                  <a:lnTo>
                    <a:pt x="2549582" y="0"/>
                  </a:lnTo>
                  <a:cubicBezTo>
                    <a:pt x="2604636" y="0"/>
                    <a:pt x="2649267" y="44631"/>
                    <a:pt x="2649267" y="99686"/>
                  </a:cubicBezTo>
                  <a:lnTo>
                    <a:pt x="2649267" y="1034525"/>
                  </a:lnTo>
                  <a:cubicBezTo>
                    <a:pt x="2649267" y="1089580"/>
                    <a:pt x="2604636" y="1134211"/>
                    <a:pt x="2549582" y="1134211"/>
                  </a:cubicBezTo>
                  <a:lnTo>
                    <a:pt x="99686" y="1134211"/>
                  </a:lnTo>
                  <a:cubicBezTo>
                    <a:pt x="44631" y="1134211"/>
                    <a:pt x="0" y="1089580"/>
                    <a:pt x="0" y="1034525"/>
                  </a:cubicBezTo>
                  <a:lnTo>
                    <a:pt x="0" y="99686"/>
                  </a:lnTo>
                  <a:cubicBezTo>
                    <a:pt x="0" y="44631"/>
                    <a:pt x="44631" y="0"/>
                    <a:pt x="99686" y="0"/>
                  </a:cubicBezTo>
                  <a:close/>
                </a:path>
              </a:pathLst>
            </a:custGeom>
            <a:solidFill>
              <a:srgbClr val="00693D"/>
            </a:solidFill>
          </p:spPr>
        </p:sp>
        <p:sp>
          <p:nvSpPr>
            <p:cNvPr id="7" name="TextBox 7"/>
            <p:cNvSpPr txBox="1"/>
            <p:nvPr/>
          </p:nvSpPr>
          <p:spPr>
            <a:xfrm>
              <a:off x="0" y="-19050"/>
              <a:ext cx="2649267" cy="1153261"/>
            </a:xfrm>
            <a:prstGeom prst="rect">
              <a:avLst/>
            </a:prstGeom>
          </p:spPr>
          <p:txBody>
            <a:bodyPr lIns="14036" tIns="14036" rIns="14036" bIns="14036" rtlCol="0" anchor="ctr"/>
            <a:lstStyle/>
            <a:p>
              <a:pPr algn="ctr">
                <a:lnSpc>
                  <a:spcPts val="1399"/>
                </a:lnSpc>
              </a:pPr>
              <a:r>
                <a:rPr lang="en-US" sz="999">
                  <a:solidFill>
                    <a:srgbClr val="FFFFFF"/>
                  </a:solidFill>
                  <a:latin typeface="Garet Bold"/>
                </a:rPr>
                <a:t>WINNING STRATEGIES</a:t>
              </a:r>
            </a:p>
          </p:txBody>
        </p:sp>
      </p:grpSp>
      <p:grpSp>
        <p:nvGrpSpPr>
          <p:cNvPr id="8" name="Group 8"/>
          <p:cNvGrpSpPr/>
          <p:nvPr/>
        </p:nvGrpSpPr>
        <p:grpSpPr>
          <a:xfrm>
            <a:off x="3628795" y="1867960"/>
            <a:ext cx="2133866" cy="415861"/>
            <a:chOff x="0" y="0"/>
            <a:chExt cx="2599670" cy="506640"/>
          </a:xfrm>
        </p:grpSpPr>
        <p:sp>
          <p:nvSpPr>
            <p:cNvPr id="9" name="Freeform 9"/>
            <p:cNvSpPr/>
            <p:nvPr/>
          </p:nvSpPr>
          <p:spPr>
            <a:xfrm>
              <a:off x="0" y="0"/>
              <a:ext cx="2599670" cy="506640"/>
            </a:xfrm>
            <a:custGeom>
              <a:avLst/>
              <a:gdLst/>
              <a:ahLst/>
              <a:cxnLst/>
              <a:rect l="l" t="t" r="r" b="b"/>
              <a:pathLst>
                <a:path w="2599670" h="506640">
                  <a:moveTo>
                    <a:pt x="101587" y="0"/>
                  </a:moveTo>
                  <a:lnTo>
                    <a:pt x="2498082" y="0"/>
                  </a:lnTo>
                  <a:cubicBezTo>
                    <a:pt x="2554188" y="0"/>
                    <a:pt x="2599670" y="45482"/>
                    <a:pt x="2599670" y="101587"/>
                  </a:cubicBezTo>
                  <a:lnTo>
                    <a:pt x="2599670" y="405052"/>
                  </a:lnTo>
                  <a:cubicBezTo>
                    <a:pt x="2599670" y="431995"/>
                    <a:pt x="2588967" y="457834"/>
                    <a:pt x="2569916" y="476885"/>
                  </a:cubicBezTo>
                  <a:cubicBezTo>
                    <a:pt x="2550864" y="495937"/>
                    <a:pt x="2525025" y="506640"/>
                    <a:pt x="2498082" y="506640"/>
                  </a:cubicBezTo>
                  <a:lnTo>
                    <a:pt x="101587" y="506640"/>
                  </a:lnTo>
                  <a:cubicBezTo>
                    <a:pt x="74645" y="506640"/>
                    <a:pt x="48806" y="495937"/>
                    <a:pt x="29754" y="476885"/>
                  </a:cubicBezTo>
                  <a:cubicBezTo>
                    <a:pt x="10703" y="457834"/>
                    <a:pt x="0" y="431995"/>
                    <a:pt x="0" y="405052"/>
                  </a:cubicBezTo>
                  <a:lnTo>
                    <a:pt x="0" y="101587"/>
                  </a:lnTo>
                  <a:cubicBezTo>
                    <a:pt x="0" y="74645"/>
                    <a:pt x="10703" y="48806"/>
                    <a:pt x="29754" y="29754"/>
                  </a:cubicBezTo>
                  <a:cubicBezTo>
                    <a:pt x="48806" y="10703"/>
                    <a:pt x="74645" y="0"/>
                    <a:pt x="101587" y="0"/>
                  </a:cubicBezTo>
                  <a:close/>
                </a:path>
              </a:pathLst>
            </a:custGeom>
            <a:solidFill>
              <a:srgbClr val="93CCB0"/>
            </a:solidFill>
          </p:spPr>
        </p:sp>
        <p:sp>
          <p:nvSpPr>
            <p:cNvPr id="10" name="TextBox 10"/>
            <p:cNvSpPr txBox="1"/>
            <p:nvPr/>
          </p:nvSpPr>
          <p:spPr>
            <a:xfrm>
              <a:off x="0" y="-19050"/>
              <a:ext cx="2599670" cy="525690"/>
            </a:xfrm>
            <a:prstGeom prst="rect">
              <a:avLst/>
            </a:prstGeom>
          </p:spPr>
          <p:txBody>
            <a:bodyPr lIns="12700" tIns="12700" rIns="12700" bIns="12700" rtlCol="0" anchor="ctr"/>
            <a:lstStyle/>
            <a:p>
              <a:pPr algn="ctr">
                <a:lnSpc>
                  <a:spcPts val="1399"/>
                </a:lnSpc>
              </a:pPr>
              <a:r>
                <a:rPr lang="en-US" sz="999">
                  <a:solidFill>
                    <a:srgbClr val="323232"/>
                  </a:solidFill>
                  <a:latin typeface="Garet Bold"/>
                </a:rPr>
                <a:t>Quality Improvement Plan (QIP) </a:t>
              </a:r>
            </a:p>
          </p:txBody>
        </p:sp>
      </p:grpSp>
      <p:grpSp>
        <p:nvGrpSpPr>
          <p:cNvPr id="11" name="Group 11"/>
          <p:cNvGrpSpPr/>
          <p:nvPr/>
        </p:nvGrpSpPr>
        <p:grpSpPr>
          <a:xfrm>
            <a:off x="5820597" y="1872193"/>
            <a:ext cx="2987512" cy="415861"/>
            <a:chOff x="0" y="0"/>
            <a:chExt cx="3639660" cy="506640"/>
          </a:xfrm>
        </p:grpSpPr>
        <p:sp>
          <p:nvSpPr>
            <p:cNvPr id="12" name="Freeform 12"/>
            <p:cNvSpPr/>
            <p:nvPr/>
          </p:nvSpPr>
          <p:spPr>
            <a:xfrm>
              <a:off x="0" y="0"/>
              <a:ext cx="3639660" cy="506640"/>
            </a:xfrm>
            <a:custGeom>
              <a:avLst/>
              <a:gdLst/>
              <a:ahLst/>
              <a:cxnLst/>
              <a:rect l="l" t="t" r="r" b="b"/>
              <a:pathLst>
                <a:path w="3639660" h="506640">
                  <a:moveTo>
                    <a:pt x="72560" y="0"/>
                  </a:moveTo>
                  <a:lnTo>
                    <a:pt x="3567100" y="0"/>
                  </a:lnTo>
                  <a:cubicBezTo>
                    <a:pt x="3586345" y="0"/>
                    <a:pt x="3604801" y="7645"/>
                    <a:pt x="3618408" y="21252"/>
                  </a:cubicBezTo>
                  <a:cubicBezTo>
                    <a:pt x="3632016" y="34860"/>
                    <a:pt x="3639660" y="53316"/>
                    <a:pt x="3639660" y="72560"/>
                  </a:cubicBezTo>
                  <a:lnTo>
                    <a:pt x="3639660" y="434080"/>
                  </a:lnTo>
                  <a:cubicBezTo>
                    <a:pt x="3639660" y="453324"/>
                    <a:pt x="3632016" y="471780"/>
                    <a:pt x="3618408" y="485387"/>
                  </a:cubicBezTo>
                  <a:cubicBezTo>
                    <a:pt x="3604801" y="498995"/>
                    <a:pt x="3586345" y="506640"/>
                    <a:pt x="3567100" y="506640"/>
                  </a:cubicBezTo>
                  <a:lnTo>
                    <a:pt x="72560" y="506640"/>
                  </a:lnTo>
                  <a:cubicBezTo>
                    <a:pt x="53316" y="506640"/>
                    <a:pt x="34860" y="498995"/>
                    <a:pt x="21252" y="485387"/>
                  </a:cubicBezTo>
                  <a:cubicBezTo>
                    <a:pt x="7645" y="471780"/>
                    <a:pt x="0" y="453324"/>
                    <a:pt x="0" y="434080"/>
                  </a:cubicBezTo>
                  <a:lnTo>
                    <a:pt x="0" y="72560"/>
                  </a:lnTo>
                  <a:cubicBezTo>
                    <a:pt x="0" y="53316"/>
                    <a:pt x="7645" y="34860"/>
                    <a:pt x="21252" y="21252"/>
                  </a:cubicBezTo>
                  <a:cubicBezTo>
                    <a:pt x="34860" y="7645"/>
                    <a:pt x="53316" y="0"/>
                    <a:pt x="72560" y="0"/>
                  </a:cubicBezTo>
                  <a:close/>
                </a:path>
              </a:pathLst>
            </a:custGeom>
            <a:solidFill>
              <a:srgbClr val="93CCB0"/>
            </a:solidFill>
          </p:spPr>
        </p:sp>
        <p:sp>
          <p:nvSpPr>
            <p:cNvPr id="13" name="TextBox 13"/>
            <p:cNvSpPr txBox="1"/>
            <p:nvPr/>
          </p:nvSpPr>
          <p:spPr>
            <a:xfrm>
              <a:off x="0" y="-19050"/>
              <a:ext cx="3639660" cy="525690"/>
            </a:xfrm>
            <a:prstGeom prst="rect">
              <a:avLst/>
            </a:prstGeom>
          </p:spPr>
          <p:txBody>
            <a:bodyPr lIns="12700" tIns="12700" rIns="12700" bIns="12700" rtlCol="0" anchor="ctr"/>
            <a:lstStyle/>
            <a:p>
              <a:pPr algn="ctr">
                <a:lnSpc>
                  <a:spcPts val="1399"/>
                </a:lnSpc>
              </a:pPr>
              <a:r>
                <a:rPr lang="en-US" sz="999">
                  <a:solidFill>
                    <a:srgbClr val="323232"/>
                  </a:solidFill>
                  <a:latin typeface="Garet Bold"/>
                </a:rPr>
                <a:t>Health - Equity, Inclusion, diversity and Anti-Racism Plan (HEIDA - R) </a:t>
              </a:r>
            </a:p>
          </p:txBody>
        </p:sp>
      </p:grpSp>
      <p:grpSp>
        <p:nvGrpSpPr>
          <p:cNvPr id="14" name="Group 14"/>
          <p:cNvGrpSpPr/>
          <p:nvPr/>
        </p:nvGrpSpPr>
        <p:grpSpPr>
          <a:xfrm>
            <a:off x="8894844" y="1871135"/>
            <a:ext cx="2395178" cy="415861"/>
            <a:chOff x="0" y="0"/>
            <a:chExt cx="2918024" cy="506640"/>
          </a:xfrm>
        </p:grpSpPr>
        <p:sp>
          <p:nvSpPr>
            <p:cNvPr id="15" name="Freeform 15"/>
            <p:cNvSpPr/>
            <p:nvPr/>
          </p:nvSpPr>
          <p:spPr>
            <a:xfrm>
              <a:off x="0" y="0"/>
              <a:ext cx="2918024" cy="506640"/>
            </a:xfrm>
            <a:custGeom>
              <a:avLst/>
              <a:gdLst/>
              <a:ahLst/>
              <a:cxnLst/>
              <a:rect l="l" t="t" r="r" b="b"/>
              <a:pathLst>
                <a:path w="2918024" h="506640">
                  <a:moveTo>
                    <a:pt x="90504" y="0"/>
                  </a:moveTo>
                  <a:lnTo>
                    <a:pt x="2827520" y="0"/>
                  </a:lnTo>
                  <a:cubicBezTo>
                    <a:pt x="2851523" y="0"/>
                    <a:pt x="2874543" y="9535"/>
                    <a:pt x="2891516" y="26508"/>
                  </a:cubicBezTo>
                  <a:cubicBezTo>
                    <a:pt x="2908489" y="43481"/>
                    <a:pt x="2918024" y="66501"/>
                    <a:pt x="2918024" y="90504"/>
                  </a:cubicBezTo>
                  <a:lnTo>
                    <a:pt x="2918024" y="416135"/>
                  </a:lnTo>
                  <a:cubicBezTo>
                    <a:pt x="2918024" y="466120"/>
                    <a:pt x="2877504" y="506640"/>
                    <a:pt x="2827520" y="506640"/>
                  </a:cubicBezTo>
                  <a:lnTo>
                    <a:pt x="90504" y="506640"/>
                  </a:lnTo>
                  <a:cubicBezTo>
                    <a:pt x="40520" y="506640"/>
                    <a:pt x="0" y="466120"/>
                    <a:pt x="0" y="416135"/>
                  </a:cubicBezTo>
                  <a:lnTo>
                    <a:pt x="0" y="90504"/>
                  </a:lnTo>
                  <a:cubicBezTo>
                    <a:pt x="0" y="40520"/>
                    <a:pt x="40520" y="0"/>
                    <a:pt x="90504" y="0"/>
                  </a:cubicBezTo>
                  <a:close/>
                </a:path>
              </a:pathLst>
            </a:custGeom>
            <a:solidFill>
              <a:srgbClr val="93CCB0"/>
            </a:solidFill>
          </p:spPr>
        </p:sp>
        <p:sp>
          <p:nvSpPr>
            <p:cNvPr id="16" name="TextBox 16"/>
            <p:cNvSpPr txBox="1"/>
            <p:nvPr/>
          </p:nvSpPr>
          <p:spPr>
            <a:xfrm>
              <a:off x="0" y="-19050"/>
              <a:ext cx="2918024" cy="525690"/>
            </a:xfrm>
            <a:prstGeom prst="rect">
              <a:avLst/>
            </a:prstGeom>
          </p:spPr>
          <p:txBody>
            <a:bodyPr lIns="12700" tIns="12700" rIns="12700" bIns="12700" rtlCol="0" anchor="ctr"/>
            <a:lstStyle/>
            <a:p>
              <a:pPr algn="ctr">
                <a:lnSpc>
                  <a:spcPts val="1399"/>
                </a:lnSpc>
              </a:pPr>
              <a:r>
                <a:rPr lang="en-US" sz="999">
                  <a:solidFill>
                    <a:srgbClr val="323232"/>
                  </a:solidFill>
                  <a:latin typeface="Garet Bold"/>
                </a:rPr>
                <a:t>Annual report on French-language services  (FLHSD)</a:t>
              </a:r>
            </a:p>
          </p:txBody>
        </p:sp>
      </p:grpSp>
      <p:grpSp>
        <p:nvGrpSpPr>
          <p:cNvPr id="17" name="Group 17"/>
          <p:cNvGrpSpPr/>
          <p:nvPr/>
        </p:nvGrpSpPr>
        <p:grpSpPr>
          <a:xfrm>
            <a:off x="11380572" y="1856065"/>
            <a:ext cx="2685175" cy="415861"/>
            <a:chOff x="0" y="0"/>
            <a:chExt cx="3271326" cy="506640"/>
          </a:xfrm>
        </p:grpSpPr>
        <p:sp>
          <p:nvSpPr>
            <p:cNvPr id="18" name="Freeform 18"/>
            <p:cNvSpPr/>
            <p:nvPr/>
          </p:nvSpPr>
          <p:spPr>
            <a:xfrm>
              <a:off x="0" y="0"/>
              <a:ext cx="3271326" cy="506640"/>
            </a:xfrm>
            <a:custGeom>
              <a:avLst/>
              <a:gdLst/>
              <a:ahLst/>
              <a:cxnLst/>
              <a:rect l="l" t="t" r="r" b="b"/>
              <a:pathLst>
                <a:path w="3271326" h="506640">
                  <a:moveTo>
                    <a:pt x="80730" y="0"/>
                  </a:moveTo>
                  <a:lnTo>
                    <a:pt x="3190596" y="0"/>
                  </a:lnTo>
                  <a:cubicBezTo>
                    <a:pt x="3235182" y="0"/>
                    <a:pt x="3271326" y="36144"/>
                    <a:pt x="3271326" y="80730"/>
                  </a:cubicBezTo>
                  <a:lnTo>
                    <a:pt x="3271326" y="425910"/>
                  </a:lnTo>
                  <a:cubicBezTo>
                    <a:pt x="3271326" y="470496"/>
                    <a:pt x="3235182" y="506640"/>
                    <a:pt x="3190596" y="506640"/>
                  </a:cubicBezTo>
                  <a:lnTo>
                    <a:pt x="80730" y="506640"/>
                  </a:lnTo>
                  <a:cubicBezTo>
                    <a:pt x="36144" y="506640"/>
                    <a:pt x="0" y="470496"/>
                    <a:pt x="0" y="425910"/>
                  </a:cubicBezTo>
                  <a:lnTo>
                    <a:pt x="0" y="80730"/>
                  </a:lnTo>
                  <a:cubicBezTo>
                    <a:pt x="0" y="36144"/>
                    <a:pt x="36144" y="0"/>
                    <a:pt x="80730" y="0"/>
                  </a:cubicBezTo>
                  <a:close/>
                </a:path>
              </a:pathLst>
            </a:custGeom>
            <a:solidFill>
              <a:srgbClr val="93CCB0"/>
            </a:solidFill>
          </p:spPr>
        </p:sp>
        <p:sp>
          <p:nvSpPr>
            <p:cNvPr id="19" name="TextBox 19"/>
            <p:cNvSpPr txBox="1"/>
            <p:nvPr/>
          </p:nvSpPr>
          <p:spPr>
            <a:xfrm>
              <a:off x="0" y="-19050"/>
              <a:ext cx="3271326" cy="525690"/>
            </a:xfrm>
            <a:prstGeom prst="rect">
              <a:avLst/>
            </a:prstGeom>
          </p:spPr>
          <p:txBody>
            <a:bodyPr lIns="12700" tIns="12700" rIns="12700" bIns="12700" rtlCol="0" anchor="ctr"/>
            <a:lstStyle/>
            <a:p>
              <a:pPr algn="ctr">
                <a:lnSpc>
                  <a:spcPts val="1399"/>
                </a:lnSpc>
              </a:pPr>
              <a:r>
                <a:rPr lang="en-US" sz="999">
                  <a:solidFill>
                    <a:srgbClr val="323232"/>
                  </a:solidFill>
                  <a:latin typeface="Garet Bold"/>
                </a:rPr>
                <a:t>Designation of organizations under the French Language Services Act</a:t>
              </a:r>
            </a:p>
          </p:txBody>
        </p:sp>
      </p:grpSp>
      <p:grpSp>
        <p:nvGrpSpPr>
          <p:cNvPr id="20" name="Group 20"/>
          <p:cNvGrpSpPr/>
          <p:nvPr/>
        </p:nvGrpSpPr>
        <p:grpSpPr>
          <a:xfrm>
            <a:off x="14156298" y="1856065"/>
            <a:ext cx="2997391" cy="415861"/>
            <a:chOff x="0" y="0"/>
            <a:chExt cx="3651695" cy="506640"/>
          </a:xfrm>
        </p:grpSpPr>
        <p:sp>
          <p:nvSpPr>
            <p:cNvPr id="21" name="Freeform 21"/>
            <p:cNvSpPr/>
            <p:nvPr/>
          </p:nvSpPr>
          <p:spPr>
            <a:xfrm>
              <a:off x="0" y="0"/>
              <a:ext cx="3651695" cy="506640"/>
            </a:xfrm>
            <a:custGeom>
              <a:avLst/>
              <a:gdLst/>
              <a:ahLst/>
              <a:cxnLst/>
              <a:rect l="l" t="t" r="r" b="b"/>
              <a:pathLst>
                <a:path w="3651695" h="506640">
                  <a:moveTo>
                    <a:pt x="72321" y="0"/>
                  </a:moveTo>
                  <a:lnTo>
                    <a:pt x="3579374" y="0"/>
                  </a:lnTo>
                  <a:cubicBezTo>
                    <a:pt x="3619316" y="0"/>
                    <a:pt x="3651695" y="32379"/>
                    <a:pt x="3651695" y="72321"/>
                  </a:cubicBezTo>
                  <a:lnTo>
                    <a:pt x="3651695" y="434319"/>
                  </a:lnTo>
                  <a:cubicBezTo>
                    <a:pt x="3651695" y="474261"/>
                    <a:pt x="3619316" y="506640"/>
                    <a:pt x="3579374" y="506640"/>
                  </a:cubicBezTo>
                  <a:lnTo>
                    <a:pt x="72321" y="506640"/>
                  </a:lnTo>
                  <a:cubicBezTo>
                    <a:pt x="32379" y="506640"/>
                    <a:pt x="0" y="474261"/>
                    <a:pt x="0" y="434319"/>
                  </a:cubicBezTo>
                  <a:lnTo>
                    <a:pt x="0" y="72321"/>
                  </a:lnTo>
                  <a:cubicBezTo>
                    <a:pt x="0" y="32379"/>
                    <a:pt x="32379" y="0"/>
                    <a:pt x="72321" y="0"/>
                  </a:cubicBezTo>
                  <a:close/>
                </a:path>
              </a:pathLst>
            </a:custGeom>
            <a:solidFill>
              <a:srgbClr val="93CCB0"/>
            </a:solidFill>
          </p:spPr>
        </p:sp>
        <p:sp>
          <p:nvSpPr>
            <p:cNvPr id="22" name="TextBox 22"/>
            <p:cNvSpPr txBox="1"/>
            <p:nvPr/>
          </p:nvSpPr>
          <p:spPr>
            <a:xfrm>
              <a:off x="0" y="-19050"/>
              <a:ext cx="3651695" cy="525690"/>
            </a:xfrm>
            <a:prstGeom prst="rect">
              <a:avLst/>
            </a:prstGeom>
          </p:spPr>
          <p:txBody>
            <a:bodyPr lIns="12700" tIns="12700" rIns="12700" bIns="12700" rtlCol="0" anchor="ctr"/>
            <a:lstStyle/>
            <a:p>
              <a:pPr algn="ctr">
                <a:lnSpc>
                  <a:spcPts val="1399"/>
                </a:lnSpc>
              </a:pPr>
              <a:r>
                <a:rPr lang="en-US" sz="999">
                  <a:solidFill>
                    <a:srgbClr val="323232"/>
                  </a:solidFill>
                  <a:latin typeface="Garet Bold"/>
                </a:rPr>
                <a:t>French language services (FLS) Quality Improvement Plan</a:t>
              </a:r>
            </a:p>
          </p:txBody>
        </p:sp>
      </p:grpSp>
      <p:grpSp>
        <p:nvGrpSpPr>
          <p:cNvPr id="23" name="Group 23"/>
          <p:cNvGrpSpPr/>
          <p:nvPr/>
        </p:nvGrpSpPr>
        <p:grpSpPr>
          <a:xfrm>
            <a:off x="3628795" y="1357069"/>
            <a:ext cx="10436953" cy="398385"/>
            <a:chOff x="0" y="0"/>
            <a:chExt cx="12715248" cy="485348"/>
          </a:xfrm>
        </p:grpSpPr>
        <p:sp>
          <p:nvSpPr>
            <p:cNvPr id="24" name="Freeform 24"/>
            <p:cNvSpPr/>
            <p:nvPr/>
          </p:nvSpPr>
          <p:spPr>
            <a:xfrm>
              <a:off x="0" y="0"/>
              <a:ext cx="12715249" cy="485348"/>
            </a:xfrm>
            <a:custGeom>
              <a:avLst/>
              <a:gdLst/>
              <a:ahLst/>
              <a:cxnLst/>
              <a:rect l="l" t="t" r="r" b="b"/>
              <a:pathLst>
                <a:path w="12715249" h="485348">
                  <a:moveTo>
                    <a:pt x="20770" y="0"/>
                  </a:moveTo>
                  <a:lnTo>
                    <a:pt x="12694479" y="0"/>
                  </a:lnTo>
                  <a:cubicBezTo>
                    <a:pt x="12699988" y="0"/>
                    <a:pt x="12705270" y="2188"/>
                    <a:pt x="12709165" y="6083"/>
                  </a:cubicBezTo>
                  <a:cubicBezTo>
                    <a:pt x="12713060" y="9978"/>
                    <a:pt x="12715249" y="15261"/>
                    <a:pt x="12715249" y="20770"/>
                  </a:cubicBezTo>
                  <a:lnTo>
                    <a:pt x="12715249" y="464579"/>
                  </a:lnTo>
                  <a:cubicBezTo>
                    <a:pt x="12715249" y="470087"/>
                    <a:pt x="12713060" y="475370"/>
                    <a:pt x="12709165" y="479265"/>
                  </a:cubicBezTo>
                  <a:cubicBezTo>
                    <a:pt x="12705270" y="483160"/>
                    <a:pt x="12699988" y="485348"/>
                    <a:pt x="12694479" y="485348"/>
                  </a:cubicBezTo>
                  <a:lnTo>
                    <a:pt x="20770" y="485348"/>
                  </a:lnTo>
                  <a:cubicBezTo>
                    <a:pt x="15261" y="485348"/>
                    <a:pt x="9978" y="483160"/>
                    <a:pt x="6083" y="479265"/>
                  </a:cubicBezTo>
                  <a:cubicBezTo>
                    <a:pt x="2188" y="475370"/>
                    <a:pt x="0" y="470087"/>
                    <a:pt x="0" y="464579"/>
                  </a:cubicBezTo>
                  <a:lnTo>
                    <a:pt x="0" y="20770"/>
                  </a:lnTo>
                  <a:cubicBezTo>
                    <a:pt x="0" y="15261"/>
                    <a:pt x="2188" y="9978"/>
                    <a:pt x="6083" y="6083"/>
                  </a:cubicBezTo>
                  <a:cubicBezTo>
                    <a:pt x="9978" y="2188"/>
                    <a:pt x="15261" y="0"/>
                    <a:pt x="20770" y="0"/>
                  </a:cubicBezTo>
                  <a:close/>
                </a:path>
              </a:pathLst>
            </a:custGeom>
            <a:solidFill>
              <a:srgbClr val="B6E036"/>
            </a:solidFill>
          </p:spPr>
        </p:sp>
        <p:sp>
          <p:nvSpPr>
            <p:cNvPr id="25" name="TextBox 25"/>
            <p:cNvSpPr txBox="1"/>
            <p:nvPr/>
          </p:nvSpPr>
          <p:spPr>
            <a:xfrm>
              <a:off x="0" y="-19050"/>
              <a:ext cx="12715248" cy="504398"/>
            </a:xfrm>
            <a:prstGeom prst="rect">
              <a:avLst/>
            </a:prstGeom>
          </p:spPr>
          <p:txBody>
            <a:bodyPr lIns="14036" tIns="14036" rIns="14036" bIns="14036" rtlCol="0" anchor="ctr"/>
            <a:lstStyle/>
            <a:p>
              <a:pPr algn="ctr">
                <a:lnSpc>
                  <a:spcPts val="1399"/>
                </a:lnSpc>
              </a:pPr>
              <a:r>
                <a:rPr lang="en-US" sz="999">
                  <a:solidFill>
                    <a:srgbClr val="323232"/>
                  </a:solidFill>
                  <a:latin typeface="Garet Bold"/>
                </a:rPr>
                <a:t>ONTARIO HEALTH</a:t>
              </a:r>
            </a:p>
          </p:txBody>
        </p:sp>
      </p:grpSp>
      <p:grpSp>
        <p:nvGrpSpPr>
          <p:cNvPr id="26" name="Group 26"/>
          <p:cNvGrpSpPr/>
          <p:nvPr/>
        </p:nvGrpSpPr>
        <p:grpSpPr>
          <a:xfrm>
            <a:off x="14156298" y="1357069"/>
            <a:ext cx="3039421" cy="393183"/>
            <a:chOff x="0" y="0"/>
            <a:chExt cx="3702900" cy="479011"/>
          </a:xfrm>
        </p:grpSpPr>
        <p:sp>
          <p:nvSpPr>
            <p:cNvPr id="27" name="Freeform 27"/>
            <p:cNvSpPr/>
            <p:nvPr/>
          </p:nvSpPr>
          <p:spPr>
            <a:xfrm>
              <a:off x="0" y="0"/>
              <a:ext cx="3702900" cy="479011"/>
            </a:xfrm>
            <a:custGeom>
              <a:avLst/>
              <a:gdLst/>
              <a:ahLst/>
              <a:cxnLst/>
              <a:rect l="l" t="t" r="r" b="b"/>
              <a:pathLst>
                <a:path w="3702900" h="479011">
                  <a:moveTo>
                    <a:pt x="71321" y="0"/>
                  </a:moveTo>
                  <a:lnTo>
                    <a:pt x="3631579" y="0"/>
                  </a:lnTo>
                  <a:cubicBezTo>
                    <a:pt x="3650494" y="0"/>
                    <a:pt x="3668635" y="7514"/>
                    <a:pt x="3682010" y="20889"/>
                  </a:cubicBezTo>
                  <a:cubicBezTo>
                    <a:pt x="3695385" y="34265"/>
                    <a:pt x="3702900" y="52405"/>
                    <a:pt x="3702900" y="71321"/>
                  </a:cubicBezTo>
                  <a:lnTo>
                    <a:pt x="3702900" y="407690"/>
                  </a:lnTo>
                  <a:cubicBezTo>
                    <a:pt x="3702900" y="426606"/>
                    <a:pt x="3695385" y="444747"/>
                    <a:pt x="3682010" y="458122"/>
                  </a:cubicBezTo>
                  <a:cubicBezTo>
                    <a:pt x="3668635" y="471497"/>
                    <a:pt x="3650494" y="479011"/>
                    <a:pt x="3631579" y="479011"/>
                  </a:cubicBezTo>
                  <a:lnTo>
                    <a:pt x="71321" y="479011"/>
                  </a:lnTo>
                  <a:cubicBezTo>
                    <a:pt x="52405" y="479011"/>
                    <a:pt x="34265" y="471497"/>
                    <a:pt x="20889" y="458122"/>
                  </a:cubicBezTo>
                  <a:cubicBezTo>
                    <a:pt x="7514" y="444747"/>
                    <a:pt x="0" y="426606"/>
                    <a:pt x="0" y="407690"/>
                  </a:cubicBezTo>
                  <a:lnTo>
                    <a:pt x="0" y="71321"/>
                  </a:lnTo>
                  <a:cubicBezTo>
                    <a:pt x="0" y="52405"/>
                    <a:pt x="7514" y="34265"/>
                    <a:pt x="20889" y="20889"/>
                  </a:cubicBezTo>
                  <a:cubicBezTo>
                    <a:pt x="34265" y="7514"/>
                    <a:pt x="52405" y="0"/>
                    <a:pt x="71321" y="0"/>
                  </a:cubicBezTo>
                  <a:close/>
                </a:path>
              </a:pathLst>
            </a:custGeom>
            <a:solidFill>
              <a:srgbClr val="B6E036"/>
            </a:solidFill>
          </p:spPr>
        </p:sp>
        <p:sp>
          <p:nvSpPr>
            <p:cNvPr id="28" name="TextBox 28"/>
            <p:cNvSpPr txBox="1"/>
            <p:nvPr/>
          </p:nvSpPr>
          <p:spPr>
            <a:xfrm>
              <a:off x="0" y="-19050"/>
              <a:ext cx="3702900" cy="498061"/>
            </a:xfrm>
            <a:prstGeom prst="rect">
              <a:avLst/>
            </a:prstGeom>
          </p:spPr>
          <p:txBody>
            <a:bodyPr lIns="14036" tIns="14036" rIns="14036" bIns="14036" rtlCol="0" anchor="ctr"/>
            <a:lstStyle/>
            <a:p>
              <a:pPr algn="ctr">
                <a:lnSpc>
                  <a:spcPts val="1399"/>
                </a:lnSpc>
              </a:pPr>
              <a:r>
                <a:rPr lang="en-US" sz="999">
                  <a:solidFill>
                    <a:srgbClr val="323232"/>
                  </a:solidFill>
                  <a:latin typeface="Garet Bold"/>
                </a:rPr>
                <a:t>MINISTRY OF HEALTH  &amp; MCCSS</a:t>
              </a:r>
            </a:p>
          </p:txBody>
        </p:sp>
      </p:grpSp>
      <p:sp>
        <p:nvSpPr>
          <p:cNvPr id="29" name="Freeform 29"/>
          <p:cNvSpPr/>
          <p:nvPr/>
        </p:nvSpPr>
        <p:spPr>
          <a:xfrm>
            <a:off x="9995632" y="2517501"/>
            <a:ext cx="249594" cy="249594"/>
          </a:xfrm>
          <a:custGeom>
            <a:avLst/>
            <a:gdLst/>
            <a:ahLst/>
            <a:cxnLst/>
            <a:rect l="l" t="t" r="r" b="b"/>
            <a:pathLst>
              <a:path w="249594" h="249594">
                <a:moveTo>
                  <a:pt x="0" y="0"/>
                </a:moveTo>
                <a:lnTo>
                  <a:pt x="249594" y="0"/>
                </a:lnTo>
                <a:lnTo>
                  <a:pt x="249594"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Freeform 30"/>
          <p:cNvSpPr/>
          <p:nvPr/>
        </p:nvSpPr>
        <p:spPr>
          <a:xfrm>
            <a:off x="12626359" y="2517501"/>
            <a:ext cx="249594" cy="249594"/>
          </a:xfrm>
          <a:custGeom>
            <a:avLst/>
            <a:gdLst/>
            <a:ahLst/>
            <a:cxnLst/>
            <a:rect l="l" t="t" r="r" b="b"/>
            <a:pathLst>
              <a:path w="249594" h="249594">
                <a:moveTo>
                  <a:pt x="0" y="0"/>
                </a:moveTo>
                <a:lnTo>
                  <a:pt x="249594" y="0"/>
                </a:lnTo>
                <a:lnTo>
                  <a:pt x="249594"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Freeform 31"/>
          <p:cNvSpPr/>
          <p:nvPr/>
        </p:nvSpPr>
        <p:spPr>
          <a:xfrm>
            <a:off x="15638914" y="2421322"/>
            <a:ext cx="249594" cy="249594"/>
          </a:xfrm>
          <a:custGeom>
            <a:avLst/>
            <a:gdLst/>
            <a:ahLst/>
            <a:cxnLst/>
            <a:rect l="l" t="t" r="r" b="b"/>
            <a:pathLst>
              <a:path w="249594" h="249594">
                <a:moveTo>
                  <a:pt x="0" y="0"/>
                </a:moveTo>
                <a:lnTo>
                  <a:pt x="249595" y="0"/>
                </a:lnTo>
                <a:lnTo>
                  <a:pt x="249595"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Freeform 32"/>
          <p:cNvSpPr/>
          <p:nvPr/>
        </p:nvSpPr>
        <p:spPr>
          <a:xfrm>
            <a:off x="15638914" y="3204031"/>
            <a:ext cx="249594" cy="249594"/>
          </a:xfrm>
          <a:custGeom>
            <a:avLst/>
            <a:gdLst/>
            <a:ahLst/>
            <a:cxnLst/>
            <a:rect l="l" t="t" r="r" b="b"/>
            <a:pathLst>
              <a:path w="249594" h="249594">
                <a:moveTo>
                  <a:pt x="0" y="0"/>
                </a:moveTo>
                <a:lnTo>
                  <a:pt x="249595" y="0"/>
                </a:lnTo>
                <a:lnTo>
                  <a:pt x="249595"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a:off x="15638914" y="4256150"/>
            <a:ext cx="249594" cy="249594"/>
          </a:xfrm>
          <a:custGeom>
            <a:avLst/>
            <a:gdLst/>
            <a:ahLst/>
            <a:cxnLst/>
            <a:rect l="l" t="t" r="r" b="b"/>
            <a:pathLst>
              <a:path w="249594" h="249594">
                <a:moveTo>
                  <a:pt x="0" y="0"/>
                </a:moveTo>
                <a:lnTo>
                  <a:pt x="249595" y="0"/>
                </a:lnTo>
                <a:lnTo>
                  <a:pt x="249595"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4" name="Freeform 34"/>
          <p:cNvSpPr/>
          <p:nvPr/>
        </p:nvSpPr>
        <p:spPr>
          <a:xfrm>
            <a:off x="15638914" y="5038595"/>
            <a:ext cx="249594" cy="249594"/>
          </a:xfrm>
          <a:custGeom>
            <a:avLst/>
            <a:gdLst/>
            <a:ahLst/>
            <a:cxnLst/>
            <a:rect l="l" t="t" r="r" b="b"/>
            <a:pathLst>
              <a:path w="249594" h="249594">
                <a:moveTo>
                  <a:pt x="0" y="0"/>
                </a:moveTo>
                <a:lnTo>
                  <a:pt x="249595" y="0"/>
                </a:lnTo>
                <a:lnTo>
                  <a:pt x="249595"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Freeform 35"/>
          <p:cNvSpPr/>
          <p:nvPr/>
        </p:nvSpPr>
        <p:spPr>
          <a:xfrm>
            <a:off x="15638914" y="5902773"/>
            <a:ext cx="249594" cy="249594"/>
          </a:xfrm>
          <a:custGeom>
            <a:avLst/>
            <a:gdLst/>
            <a:ahLst/>
            <a:cxnLst/>
            <a:rect l="l" t="t" r="r" b="b"/>
            <a:pathLst>
              <a:path w="249594" h="249594">
                <a:moveTo>
                  <a:pt x="0" y="0"/>
                </a:moveTo>
                <a:lnTo>
                  <a:pt x="249595" y="0"/>
                </a:lnTo>
                <a:lnTo>
                  <a:pt x="249595"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Freeform 36"/>
          <p:cNvSpPr/>
          <p:nvPr/>
        </p:nvSpPr>
        <p:spPr>
          <a:xfrm>
            <a:off x="15638914" y="6977886"/>
            <a:ext cx="249594" cy="249594"/>
          </a:xfrm>
          <a:custGeom>
            <a:avLst/>
            <a:gdLst/>
            <a:ahLst/>
            <a:cxnLst/>
            <a:rect l="l" t="t" r="r" b="b"/>
            <a:pathLst>
              <a:path w="249594" h="249594">
                <a:moveTo>
                  <a:pt x="0" y="0"/>
                </a:moveTo>
                <a:lnTo>
                  <a:pt x="249595" y="0"/>
                </a:lnTo>
                <a:lnTo>
                  <a:pt x="249595"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Freeform 37"/>
          <p:cNvSpPr/>
          <p:nvPr/>
        </p:nvSpPr>
        <p:spPr>
          <a:xfrm>
            <a:off x="15638914" y="7776834"/>
            <a:ext cx="249594" cy="249594"/>
          </a:xfrm>
          <a:custGeom>
            <a:avLst/>
            <a:gdLst/>
            <a:ahLst/>
            <a:cxnLst/>
            <a:rect l="l" t="t" r="r" b="b"/>
            <a:pathLst>
              <a:path w="249594" h="249594">
                <a:moveTo>
                  <a:pt x="0" y="0"/>
                </a:moveTo>
                <a:lnTo>
                  <a:pt x="249595" y="0"/>
                </a:lnTo>
                <a:lnTo>
                  <a:pt x="249595"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TextBox 38"/>
          <p:cNvSpPr txBox="1"/>
          <p:nvPr/>
        </p:nvSpPr>
        <p:spPr>
          <a:xfrm>
            <a:off x="14255696" y="8037561"/>
            <a:ext cx="2991177" cy="155882"/>
          </a:xfrm>
          <a:prstGeom prst="rect">
            <a:avLst/>
          </a:prstGeom>
        </p:spPr>
        <p:txBody>
          <a:bodyPr lIns="0" tIns="0" rIns="0" bIns="0" rtlCol="0" anchor="t">
            <a:spAutoFit/>
          </a:bodyPr>
          <a:lstStyle/>
          <a:p>
            <a:pPr algn="ctr">
              <a:lnSpc>
                <a:spcPts val="1330"/>
              </a:lnSpc>
              <a:spcBef>
                <a:spcPct val="0"/>
              </a:spcBef>
            </a:pPr>
            <a:r>
              <a:rPr lang="en-US" sz="950">
                <a:solidFill>
                  <a:srgbClr val="000000"/>
                </a:solidFill>
                <a:latin typeface="Garet"/>
              </a:rPr>
              <a:t>from Clause 1</a:t>
            </a:r>
          </a:p>
        </p:txBody>
      </p:sp>
      <p:sp>
        <p:nvSpPr>
          <p:cNvPr id="39" name="TextBox 39"/>
          <p:cNvSpPr txBox="1"/>
          <p:nvPr/>
        </p:nvSpPr>
        <p:spPr>
          <a:xfrm>
            <a:off x="14255696" y="6173562"/>
            <a:ext cx="2991177" cy="155882"/>
          </a:xfrm>
          <a:prstGeom prst="rect">
            <a:avLst/>
          </a:prstGeom>
        </p:spPr>
        <p:txBody>
          <a:bodyPr lIns="0" tIns="0" rIns="0" bIns="0" rtlCol="0" anchor="t">
            <a:spAutoFit/>
          </a:bodyPr>
          <a:lstStyle/>
          <a:p>
            <a:pPr algn="ctr">
              <a:lnSpc>
                <a:spcPts val="1330"/>
              </a:lnSpc>
              <a:spcBef>
                <a:spcPct val="0"/>
              </a:spcBef>
            </a:pPr>
            <a:r>
              <a:rPr lang="en-US" sz="950">
                <a:solidFill>
                  <a:srgbClr val="000000"/>
                </a:solidFill>
                <a:latin typeface="Garet"/>
              </a:rPr>
              <a:t>from Clause 1</a:t>
            </a:r>
          </a:p>
        </p:txBody>
      </p:sp>
      <p:sp>
        <p:nvSpPr>
          <p:cNvPr id="40" name="TextBox 40"/>
          <p:cNvSpPr txBox="1"/>
          <p:nvPr/>
        </p:nvSpPr>
        <p:spPr>
          <a:xfrm>
            <a:off x="14268123" y="4513442"/>
            <a:ext cx="2991177" cy="155882"/>
          </a:xfrm>
          <a:prstGeom prst="rect">
            <a:avLst/>
          </a:prstGeom>
        </p:spPr>
        <p:txBody>
          <a:bodyPr lIns="0" tIns="0" rIns="0" bIns="0" rtlCol="0" anchor="t">
            <a:spAutoFit/>
          </a:bodyPr>
          <a:lstStyle/>
          <a:p>
            <a:pPr algn="ctr">
              <a:lnSpc>
                <a:spcPts val="1330"/>
              </a:lnSpc>
              <a:spcBef>
                <a:spcPct val="0"/>
              </a:spcBef>
            </a:pPr>
            <a:r>
              <a:rPr lang="en-US" sz="950">
                <a:solidFill>
                  <a:srgbClr val="000000"/>
                </a:solidFill>
                <a:latin typeface="Garet"/>
              </a:rPr>
              <a:t>from Clause 1</a:t>
            </a:r>
          </a:p>
        </p:txBody>
      </p:sp>
      <p:sp>
        <p:nvSpPr>
          <p:cNvPr id="41" name="TextBox 41"/>
          <p:cNvSpPr txBox="1"/>
          <p:nvPr/>
        </p:nvSpPr>
        <p:spPr>
          <a:xfrm>
            <a:off x="14268123" y="5289262"/>
            <a:ext cx="2991177" cy="155882"/>
          </a:xfrm>
          <a:prstGeom prst="rect">
            <a:avLst/>
          </a:prstGeom>
        </p:spPr>
        <p:txBody>
          <a:bodyPr lIns="0" tIns="0" rIns="0" bIns="0" rtlCol="0" anchor="t">
            <a:spAutoFit/>
          </a:bodyPr>
          <a:lstStyle/>
          <a:p>
            <a:pPr algn="ctr">
              <a:lnSpc>
                <a:spcPts val="1330"/>
              </a:lnSpc>
              <a:spcBef>
                <a:spcPct val="0"/>
              </a:spcBef>
            </a:pPr>
            <a:r>
              <a:rPr lang="en-US" sz="950">
                <a:solidFill>
                  <a:srgbClr val="000000"/>
                </a:solidFill>
                <a:latin typeface="Garet"/>
              </a:rPr>
              <a:t>from Referral Clause</a:t>
            </a:r>
          </a:p>
        </p:txBody>
      </p:sp>
      <p:sp>
        <p:nvSpPr>
          <p:cNvPr id="42" name="TextBox 42"/>
          <p:cNvSpPr txBox="1"/>
          <p:nvPr/>
        </p:nvSpPr>
        <p:spPr>
          <a:xfrm>
            <a:off x="14348880" y="2666846"/>
            <a:ext cx="2804809" cy="155882"/>
          </a:xfrm>
          <a:prstGeom prst="rect">
            <a:avLst/>
          </a:prstGeom>
        </p:spPr>
        <p:txBody>
          <a:bodyPr lIns="0" tIns="0" rIns="0" bIns="0" rtlCol="0" anchor="t">
            <a:spAutoFit/>
          </a:bodyPr>
          <a:lstStyle/>
          <a:p>
            <a:pPr algn="ctr">
              <a:lnSpc>
                <a:spcPts val="1330"/>
              </a:lnSpc>
              <a:spcBef>
                <a:spcPct val="0"/>
              </a:spcBef>
            </a:pPr>
            <a:r>
              <a:rPr lang="en-US" sz="950">
                <a:solidFill>
                  <a:srgbClr val="000000"/>
                </a:solidFill>
                <a:latin typeface="Garet"/>
              </a:rPr>
              <a:t>from Referral Clause</a:t>
            </a:r>
          </a:p>
        </p:txBody>
      </p:sp>
      <p:sp>
        <p:nvSpPr>
          <p:cNvPr id="43" name="TextBox 43"/>
          <p:cNvSpPr txBox="1"/>
          <p:nvPr/>
        </p:nvSpPr>
        <p:spPr>
          <a:xfrm>
            <a:off x="14263244" y="3451738"/>
            <a:ext cx="2996056" cy="158856"/>
          </a:xfrm>
          <a:prstGeom prst="rect">
            <a:avLst/>
          </a:prstGeom>
        </p:spPr>
        <p:txBody>
          <a:bodyPr lIns="0" tIns="0" rIns="0" bIns="0" rtlCol="0" anchor="t">
            <a:spAutoFit/>
          </a:bodyPr>
          <a:lstStyle/>
          <a:p>
            <a:pPr algn="ctr">
              <a:lnSpc>
                <a:spcPts val="1359"/>
              </a:lnSpc>
              <a:spcBef>
                <a:spcPct val="0"/>
              </a:spcBef>
            </a:pPr>
            <a:r>
              <a:rPr lang="en-US" sz="971">
                <a:solidFill>
                  <a:srgbClr val="000000"/>
                </a:solidFill>
                <a:latin typeface="Garet"/>
              </a:rPr>
              <a:t>from Referral Clause</a:t>
            </a:r>
          </a:p>
        </p:txBody>
      </p:sp>
      <p:sp>
        <p:nvSpPr>
          <p:cNvPr id="44" name="TextBox 44"/>
          <p:cNvSpPr txBox="1"/>
          <p:nvPr/>
        </p:nvSpPr>
        <p:spPr>
          <a:xfrm>
            <a:off x="14268123" y="7248674"/>
            <a:ext cx="2991177" cy="155882"/>
          </a:xfrm>
          <a:prstGeom prst="rect">
            <a:avLst/>
          </a:prstGeom>
        </p:spPr>
        <p:txBody>
          <a:bodyPr lIns="0" tIns="0" rIns="0" bIns="0" rtlCol="0" anchor="t">
            <a:spAutoFit/>
          </a:bodyPr>
          <a:lstStyle/>
          <a:p>
            <a:pPr algn="ctr">
              <a:lnSpc>
                <a:spcPts val="1330"/>
              </a:lnSpc>
              <a:spcBef>
                <a:spcPct val="0"/>
              </a:spcBef>
            </a:pPr>
            <a:r>
              <a:rPr lang="en-US" sz="950">
                <a:solidFill>
                  <a:srgbClr val="000000"/>
                </a:solidFill>
                <a:latin typeface="Garet"/>
              </a:rPr>
              <a:t>from Referral Clause</a:t>
            </a:r>
          </a:p>
        </p:txBody>
      </p:sp>
      <p:sp>
        <p:nvSpPr>
          <p:cNvPr id="45" name="Freeform 45"/>
          <p:cNvSpPr/>
          <p:nvPr/>
        </p:nvSpPr>
        <p:spPr>
          <a:xfrm>
            <a:off x="4583387" y="3373784"/>
            <a:ext cx="249594" cy="249594"/>
          </a:xfrm>
          <a:custGeom>
            <a:avLst/>
            <a:gdLst/>
            <a:ahLst/>
            <a:cxnLst/>
            <a:rect l="l" t="t" r="r" b="b"/>
            <a:pathLst>
              <a:path w="249594" h="249594">
                <a:moveTo>
                  <a:pt x="0" y="0"/>
                </a:moveTo>
                <a:lnTo>
                  <a:pt x="249595" y="0"/>
                </a:lnTo>
                <a:lnTo>
                  <a:pt x="249595"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6" name="Freeform 46"/>
          <p:cNvSpPr/>
          <p:nvPr/>
        </p:nvSpPr>
        <p:spPr>
          <a:xfrm>
            <a:off x="7217475" y="3373784"/>
            <a:ext cx="249594" cy="249594"/>
          </a:xfrm>
          <a:custGeom>
            <a:avLst/>
            <a:gdLst/>
            <a:ahLst/>
            <a:cxnLst/>
            <a:rect l="l" t="t" r="r" b="b"/>
            <a:pathLst>
              <a:path w="249594" h="249594">
                <a:moveTo>
                  <a:pt x="0" y="0"/>
                </a:moveTo>
                <a:lnTo>
                  <a:pt x="249594" y="0"/>
                </a:lnTo>
                <a:lnTo>
                  <a:pt x="249594"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7" name="Freeform 47"/>
          <p:cNvSpPr/>
          <p:nvPr/>
        </p:nvSpPr>
        <p:spPr>
          <a:xfrm>
            <a:off x="12626282" y="3373784"/>
            <a:ext cx="249594" cy="249594"/>
          </a:xfrm>
          <a:custGeom>
            <a:avLst/>
            <a:gdLst/>
            <a:ahLst/>
            <a:cxnLst/>
            <a:rect l="l" t="t" r="r" b="b"/>
            <a:pathLst>
              <a:path w="249594" h="249594">
                <a:moveTo>
                  <a:pt x="0" y="0"/>
                </a:moveTo>
                <a:lnTo>
                  <a:pt x="249594" y="0"/>
                </a:lnTo>
                <a:lnTo>
                  <a:pt x="249594"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8" name="Freeform 48"/>
          <p:cNvSpPr/>
          <p:nvPr/>
        </p:nvSpPr>
        <p:spPr>
          <a:xfrm>
            <a:off x="7217475" y="4364097"/>
            <a:ext cx="249594" cy="249594"/>
          </a:xfrm>
          <a:custGeom>
            <a:avLst/>
            <a:gdLst/>
            <a:ahLst/>
            <a:cxnLst/>
            <a:rect l="l" t="t" r="r" b="b"/>
            <a:pathLst>
              <a:path w="249594" h="249594">
                <a:moveTo>
                  <a:pt x="0" y="0"/>
                </a:moveTo>
                <a:lnTo>
                  <a:pt x="249594" y="0"/>
                </a:lnTo>
                <a:lnTo>
                  <a:pt x="249594" y="249595"/>
                </a:lnTo>
                <a:lnTo>
                  <a:pt x="0" y="249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a:off x="9995632" y="4364097"/>
            <a:ext cx="249594" cy="249594"/>
          </a:xfrm>
          <a:custGeom>
            <a:avLst/>
            <a:gdLst/>
            <a:ahLst/>
            <a:cxnLst/>
            <a:rect l="l" t="t" r="r" b="b"/>
            <a:pathLst>
              <a:path w="249594" h="249594">
                <a:moveTo>
                  <a:pt x="0" y="0"/>
                </a:moveTo>
                <a:lnTo>
                  <a:pt x="249594" y="0"/>
                </a:lnTo>
                <a:lnTo>
                  <a:pt x="249594" y="249595"/>
                </a:lnTo>
                <a:lnTo>
                  <a:pt x="0" y="249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0" name="Freeform 50"/>
          <p:cNvSpPr/>
          <p:nvPr/>
        </p:nvSpPr>
        <p:spPr>
          <a:xfrm>
            <a:off x="12626359" y="4364097"/>
            <a:ext cx="249594" cy="249594"/>
          </a:xfrm>
          <a:custGeom>
            <a:avLst/>
            <a:gdLst/>
            <a:ahLst/>
            <a:cxnLst/>
            <a:rect l="l" t="t" r="r" b="b"/>
            <a:pathLst>
              <a:path w="249594" h="249594">
                <a:moveTo>
                  <a:pt x="0" y="0"/>
                </a:moveTo>
                <a:lnTo>
                  <a:pt x="249594" y="0"/>
                </a:lnTo>
                <a:lnTo>
                  <a:pt x="249594" y="249595"/>
                </a:lnTo>
                <a:lnTo>
                  <a:pt x="0" y="249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1" name="Freeform 51"/>
          <p:cNvSpPr/>
          <p:nvPr/>
        </p:nvSpPr>
        <p:spPr>
          <a:xfrm>
            <a:off x="7217475" y="5141554"/>
            <a:ext cx="249594" cy="249594"/>
          </a:xfrm>
          <a:custGeom>
            <a:avLst/>
            <a:gdLst/>
            <a:ahLst/>
            <a:cxnLst/>
            <a:rect l="l" t="t" r="r" b="b"/>
            <a:pathLst>
              <a:path w="249594" h="249594">
                <a:moveTo>
                  <a:pt x="0" y="0"/>
                </a:moveTo>
                <a:lnTo>
                  <a:pt x="249594" y="0"/>
                </a:lnTo>
                <a:lnTo>
                  <a:pt x="249594" y="249595"/>
                </a:lnTo>
                <a:lnTo>
                  <a:pt x="0" y="249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2" name="Freeform 52"/>
          <p:cNvSpPr/>
          <p:nvPr/>
        </p:nvSpPr>
        <p:spPr>
          <a:xfrm>
            <a:off x="9995632" y="5141554"/>
            <a:ext cx="249594" cy="249594"/>
          </a:xfrm>
          <a:custGeom>
            <a:avLst/>
            <a:gdLst/>
            <a:ahLst/>
            <a:cxnLst/>
            <a:rect l="l" t="t" r="r" b="b"/>
            <a:pathLst>
              <a:path w="249594" h="249594">
                <a:moveTo>
                  <a:pt x="0" y="0"/>
                </a:moveTo>
                <a:lnTo>
                  <a:pt x="249594" y="0"/>
                </a:lnTo>
                <a:lnTo>
                  <a:pt x="249594" y="249595"/>
                </a:lnTo>
                <a:lnTo>
                  <a:pt x="0" y="249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3" name="Freeform 53"/>
          <p:cNvSpPr/>
          <p:nvPr/>
        </p:nvSpPr>
        <p:spPr>
          <a:xfrm>
            <a:off x="12626359" y="5141554"/>
            <a:ext cx="249594" cy="249594"/>
          </a:xfrm>
          <a:custGeom>
            <a:avLst/>
            <a:gdLst/>
            <a:ahLst/>
            <a:cxnLst/>
            <a:rect l="l" t="t" r="r" b="b"/>
            <a:pathLst>
              <a:path w="249594" h="249594">
                <a:moveTo>
                  <a:pt x="0" y="0"/>
                </a:moveTo>
                <a:lnTo>
                  <a:pt x="249594" y="0"/>
                </a:lnTo>
                <a:lnTo>
                  <a:pt x="249594" y="249595"/>
                </a:lnTo>
                <a:lnTo>
                  <a:pt x="0" y="249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4" name="Freeform 54"/>
          <p:cNvSpPr/>
          <p:nvPr/>
        </p:nvSpPr>
        <p:spPr>
          <a:xfrm>
            <a:off x="9995632" y="6000008"/>
            <a:ext cx="249594" cy="249594"/>
          </a:xfrm>
          <a:custGeom>
            <a:avLst/>
            <a:gdLst/>
            <a:ahLst/>
            <a:cxnLst/>
            <a:rect l="l" t="t" r="r" b="b"/>
            <a:pathLst>
              <a:path w="249594" h="249594">
                <a:moveTo>
                  <a:pt x="0" y="0"/>
                </a:moveTo>
                <a:lnTo>
                  <a:pt x="249594" y="0"/>
                </a:lnTo>
                <a:lnTo>
                  <a:pt x="249594"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5" name="Freeform 55"/>
          <p:cNvSpPr/>
          <p:nvPr/>
        </p:nvSpPr>
        <p:spPr>
          <a:xfrm>
            <a:off x="12626359" y="6000008"/>
            <a:ext cx="249594" cy="249594"/>
          </a:xfrm>
          <a:custGeom>
            <a:avLst/>
            <a:gdLst/>
            <a:ahLst/>
            <a:cxnLst/>
            <a:rect l="l" t="t" r="r" b="b"/>
            <a:pathLst>
              <a:path w="249594" h="249594">
                <a:moveTo>
                  <a:pt x="0" y="0"/>
                </a:moveTo>
                <a:lnTo>
                  <a:pt x="249594" y="0"/>
                </a:lnTo>
                <a:lnTo>
                  <a:pt x="249594"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6" name="Freeform 56"/>
          <p:cNvSpPr/>
          <p:nvPr/>
        </p:nvSpPr>
        <p:spPr>
          <a:xfrm>
            <a:off x="9995632" y="7110851"/>
            <a:ext cx="249594" cy="249594"/>
          </a:xfrm>
          <a:custGeom>
            <a:avLst/>
            <a:gdLst/>
            <a:ahLst/>
            <a:cxnLst/>
            <a:rect l="l" t="t" r="r" b="b"/>
            <a:pathLst>
              <a:path w="249594" h="249594">
                <a:moveTo>
                  <a:pt x="0" y="0"/>
                </a:moveTo>
                <a:lnTo>
                  <a:pt x="249594" y="0"/>
                </a:lnTo>
                <a:lnTo>
                  <a:pt x="249594" y="249595"/>
                </a:lnTo>
                <a:lnTo>
                  <a:pt x="0" y="249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7" name="Freeform 57"/>
          <p:cNvSpPr/>
          <p:nvPr/>
        </p:nvSpPr>
        <p:spPr>
          <a:xfrm>
            <a:off x="9995555" y="7847670"/>
            <a:ext cx="249594" cy="249594"/>
          </a:xfrm>
          <a:custGeom>
            <a:avLst/>
            <a:gdLst/>
            <a:ahLst/>
            <a:cxnLst/>
            <a:rect l="l" t="t" r="r" b="b"/>
            <a:pathLst>
              <a:path w="249594" h="249594">
                <a:moveTo>
                  <a:pt x="0" y="0"/>
                </a:moveTo>
                <a:lnTo>
                  <a:pt x="249594" y="0"/>
                </a:lnTo>
                <a:lnTo>
                  <a:pt x="249594"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8" name="Freeform 58"/>
          <p:cNvSpPr/>
          <p:nvPr/>
        </p:nvSpPr>
        <p:spPr>
          <a:xfrm>
            <a:off x="12626359" y="7847670"/>
            <a:ext cx="249594" cy="249594"/>
          </a:xfrm>
          <a:custGeom>
            <a:avLst/>
            <a:gdLst/>
            <a:ahLst/>
            <a:cxnLst/>
            <a:rect l="l" t="t" r="r" b="b"/>
            <a:pathLst>
              <a:path w="249594" h="249594">
                <a:moveTo>
                  <a:pt x="0" y="0"/>
                </a:moveTo>
                <a:lnTo>
                  <a:pt x="249594" y="0"/>
                </a:lnTo>
                <a:lnTo>
                  <a:pt x="249594" y="249594"/>
                </a:lnTo>
                <a:lnTo>
                  <a:pt x="0" y="249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31408" y="3303765"/>
            <a:ext cx="3734457" cy="1326898"/>
            <a:chOff x="0" y="0"/>
            <a:chExt cx="4073040" cy="1447200"/>
          </a:xfrm>
        </p:grpSpPr>
        <p:sp>
          <p:nvSpPr>
            <p:cNvPr id="3" name="Freeform 3"/>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E6FFE6"/>
            </a:solidFill>
          </p:spPr>
        </p:sp>
      </p:grpSp>
      <p:grpSp>
        <p:nvGrpSpPr>
          <p:cNvPr id="4" name="Group 4"/>
          <p:cNvGrpSpPr/>
          <p:nvPr/>
        </p:nvGrpSpPr>
        <p:grpSpPr>
          <a:xfrm>
            <a:off x="11154731" y="2748580"/>
            <a:ext cx="1885383" cy="1884063"/>
            <a:chOff x="0" y="0"/>
            <a:chExt cx="2056320" cy="2054880"/>
          </a:xfrm>
        </p:grpSpPr>
        <p:sp>
          <p:nvSpPr>
            <p:cNvPr id="5" name="Freeform 5"/>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p:spPr>
        </p:sp>
      </p:grpSp>
      <p:grpSp>
        <p:nvGrpSpPr>
          <p:cNvPr id="6" name="Group 6"/>
          <p:cNvGrpSpPr/>
          <p:nvPr/>
        </p:nvGrpSpPr>
        <p:grpSpPr>
          <a:xfrm>
            <a:off x="10563899" y="4846531"/>
            <a:ext cx="3737758" cy="1328878"/>
            <a:chOff x="0" y="0"/>
            <a:chExt cx="4076640" cy="1449360"/>
          </a:xfrm>
        </p:grpSpPr>
        <p:sp>
          <p:nvSpPr>
            <p:cNvPr id="7" name="Freeform 7"/>
            <p:cNvSpPr/>
            <p:nvPr/>
          </p:nvSpPr>
          <p:spPr>
            <a:xfrm>
              <a:off x="0" y="0"/>
              <a:ext cx="4076573" cy="1449324"/>
            </a:xfrm>
            <a:custGeom>
              <a:avLst/>
              <a:gdLst/>
              <a:ahLst/>
              <a:cxnLst/>
              <a:rect l="l" t="t" r="r" b="b"/>
              <a:pathLst>
                <a:path w="4076573" h="1449324">
                  <a:moveTo>
                    <a:pt x="3352165" y="0"/>
                  </a:moveTo>
                  <a:cubicBezTo>
                    <a:pt x="0" y="0"/>
                    <a:pt x="0" y="0"/>
                    <a:pt x="0" y="0"/>
                  </a:cubicBezTo>
                  <a:cubicBezTo>
                    <a:pt x="0" y="1449324"/>
                    <a:pt x="0" y="1449324"/>
                    <a:pt x="0" y="1449324"/>
                  </a:cubicBezTo>
                  <a:cubicBezTo>
                    <a:pt x="3352165" y="1449324"/>
                    <a:pt x="3352165" y="1449324"/>
                    <a:pt x="3352165" y="1449324"/>
                  </a:cubicBezTo>
                  <a:cubicBezTo>
                    <a:pt x="3751199" y="1449324"/>
                    <a:pt x="4076573" y="1123823"/>
                    <a:pt x="4076573" y="724662"/>
                  </a:cubicBezTo>
                  <a:cubicBezTo>
                    <a:pt x="4076573" y="325501"/>
                    <a:pt x="3751199" y="0"/>
                    <a:pt x="3352165" y="0"/>
                  </a:cubicBezTo>
                  <a:close/>
                </a:path>
              </a:pathLst>
            </a:custGeom>
            <a:solidFill>
              <a:srgbClr val="E6FFE6"/>
            </a:solidFill>
          </p:spPr>
        </p:sp>
      </p:grpSp>
      <p:grpSp>
        <p:nvGrpSpPr>
          <p:cNvPr id="8" name="Group 8"/>
          <p:cNvGrpSpPr/>
          <p:nvPr/>
        </p:nvGrpSpPr>
        <p:grpSpPr>
          <a:xfrm>
            <a:off x="9684582" y="4289366"/>
            <a:ext cx="1887363" cy="1886043"/>
            <a:chOff x="0" y="0"/>
            <a:chExt cx="2058480" cy="2057040"/>
          </a:xfrm>
        </p:grpSpPr>
        <p:sp>
          <p:nvSpPr>
            <p:cNvPr id="9" name="Freeform 9"/>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1C5739"/>
            </a:solidFill>
          </p:spPr>
        </p:sp>
      </p:grpSp>
      <p:grpSp>
        <p:nvGrpSpPr>
          <p:cNvPr id="10" name="Group 10"/>
          <p:cNvGrpSpPr/>
          <p:nvPr/>
        </p:nvGrpSpPr>
        <p:grpSpPr>
          <a:xfrm>
            <a:off x="9117514" y="6391277"/>
            <a:ext cx="3737098" cy="1327558"/>
            <a:chOff x="0" y="0"/>
            <a:chExt cx="4075920" cy="1447920"/>
          </a:xfrm>
        </p:grpSpPr>
        <p:sp>
          <p:nvSpPr>
            <p:cNvPr id="11" name="Freeform 11"/>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E6FFE6"/>
            </a:solidFill>
          </p:spPr>
        </p:sp>
      </p:grpSp>
      <p:grpSp>
        <p:nvGrpSpPr>
          <p:cNvPr id="12" name="Group 12"/>
          <p:cNvGrpSpPr/>
          <p:nvPr/>
        </p:nvGrpSpPr>
        <p:grpSpPr>
          <a:xfrm>
            <a:off x="8127292" y="5832132"/>
            <a:ext cx="1884723" cy="1884723"/>
            <a:chOff x="0" y="0"/>
            <a:chExt cx="2055600" cy="2055600"/>
          </a:xfrm>
        </p:grpSpPr>
        <p:sp>
          <p:nvSpPr>
            <p:cNvPr id="13" name="Freeform 13"/>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1C5739"/>
            </a:solidFill>
          </p:spPr>
        </p:sp>
      </p:grpSp>
      <p:grpSp>
        <p:nvGrpSpPr>
          <p:cNvPr id="14" name="Group 14"/>
          <p:cNvGrpSpPr/>
          <p:nvPr/>
        </p:nvGrpSpPr>
        <p:grpSpPr>
          <a:xfrm>
            <a:off x="7587951" y="7931402"/>
            <a:ext cx="3735778" cy="1326898"/>
            <a:chOff x="0" y="0"/>
            <a:chExt cx="4074480" cy="1447200"/>
          </a:xfrm>
        </p:grpSpPr>
        <p:sp>
          <p:nvSpPr>
            <p:cNvPr id="15" name="Freeform 15"/>
            <p:cNvSpPr/>
            <p:nvPr/>
          </p:nvSpPr>
          <p:spPr>
            <a:xfrm>
              <a:off x="0" y="0"/>
              <a:ext cx="4074414"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E6FFE6"/>
            </a:solidFill>
          </p:spPr>
        </p:sp>
      </p:grpSp>
      <p:grpSp>
        <p:nvGrpSpPr>
          <p:cNvPr id="16" name="Group 16"/>
          <p:cNvGrpSpPr/>
          <p:nvPr/>
        </p:nvGrpSpPr>
        <p:grpSpPr>
          <a:xfrm>
            <a:off x="6659783" y="7372257"/>
            <a:ext cx="1884063" cy="1886043"/>
            <a:chOff x="0" y="0"/>
            <a:chExt cx="2054880" cy="2057040"/>
          </a:xfrm>
        </p:grpSpPr>
        <p:sp>
          <p:nvSpPr>
            <p:cNvPr id="17" name="Freeform 17"/>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p:spPr>
        </p:sp>
      </p:grpSp>
      <p:sp>
        <p:nvSpPr>
          <p:cNvPr id="18" name="Freeform 18"/>
          <p:cNvSpPr/>
          <p:nvPr/>
        </p:nvSpPr>
        <p:spPr>
          <a:xfrm>
            <a:off x="-206940" y="5750109"/>
            <a:ext cx="6819099" cy="4535344"/>
          </a:xfrm>
          <a:custGeom>
            <a:avLst/>
            <a:gdLst/>
            <a:ahLst/>
            <a:cxnLst/>
            <a:rect l="l" t="t" r="r" b="b"/>
            <a:pathLst>
              <a:path w="6819099" h="4535344">
                <a:moveTo>
                  <a:pt x="0" y="0"/>
                </a:moveTo>
                <a:lnTo>
                  <a:pt x="6819098" y="0"/>
                </a:lnTo>
                <a:lnTo>
                  <a:pt x="6819098" y="4535344"/>
                </a:lnTo>
                <a:lnTo>
                  <a:pt x="0" y="4535344"/>
                </a:lnTo>
                <a:lnTo>
                  <a:pt x="0" y="0"/>
                </a:lnTo>
                <a:close/>
              </a:path>
            </a:pathLst>
          </a:custGeom>
          <a:blipFill>
            <a:blip r:embed="rId2"/>
            <a:stretch>
              <a:fillRect/>
            </a:stretch>
          </a:blipFill>
        </p:spPr>
      </p:sp>
      <p:sp>
        <p:nvSpPr>
          <p:cNvPr id="19" name="TextBox 19"/>
          <p:cNvSpPr txBox="1"/>
          <p:nvPr/>
        </p:nvSpPr>
        <p:spPr>
          <a:xfrm>
            <a:off x="8815364" y="8458650"/>
            <a:ext cx="2274662" cy="281928"/>
          </a:xfrm>
          <a:prstGeom prst="rect">
            <a:avLst/>
          </a:prstGeom>
        </p:spPr>
        <p:txBody>
          <a:bodyPr lIns="0" tIns="0" rIns="0" bIns="0" rtlCol="0" anchor="t">
            <a:spAutoFit/>
          </a:bodyPr>
          <a:lstStyle/>
          <a:p>
            <a:pPr algn="l">
              <a:lnSpc>
                <a:spcPts val="2143"/>
              </a:lnSpc>
            </a:pPr>
            <a:r>
              <a:rPr lang="en-US" sz="1949" spc="-11">
                <a:solidFill>
                  <a:srgbClr val="231F20"/>
                </a:solidFill>
                <a:latin typeface="Roboto Bold"/>
              </a:rPr>
              <a:t>Watch the webinar</a:t>
            </a:r>
          </a:p>
        </p:txBody>
      </p:sp>
      <p:sp>
        <p:nvSpPr>
          <p:cNvPr id="20" name="TextBox 20"/>
          <p:cNvSpPr txBox="1"/>
          <p:nvPr/>
        </p:nvSpPr>
        <p:spPr>
          <a:xfrm>
            <a:off x="10211699" y="6652154"/>
            <a:ext cx="2274662" cy="815328"/>
          </a:xfrm>
          <a:prstGeom prst="rect">
            <a:avLst/>
          </a:prstGeom>
        </p:spPr>
        <p:txBody>
          <a:bodyPr lIns="0" tIns="0" rIns="0" bIns="0" rtlCol="0" anchor="t">
            <a:spAutoFit/>
          </a:bodyPr>
          <a:lstStyle/>
          <a:p>
            <a:pPr marL="0" lvl="1" indent="0" algn="l">
              <a:lnSpc>
                <a:spcPts val="2143"/>
              </a:lnSpc>
            </a:pPr>
            <a:r>
              <a:rPr lang="en-US" sz="1949">
                <a:solidFill>
                  <a:srgbClr val="231F20"/>
                </a:solidFill>
                <a:latin typeface="Roboto Bold"/>
              </a:rPr>
              <a:t>Complete the self-assessment questionnaire</a:t>
            </a:r>
          </a:p>
        </p:txBody>
      </p:sp>
      <p:sp>
        <p:nvSpPr>
          <p:cNvPr id="21" name="TextBox 21"/>
          <p:cNvSpPr txBox="1"/>
          <p:nvPr/>
        </p:nvSpPr>
        <p:spPr>
          <a:xfrm>
            <a:off x="11771970" y="5108068"/>
            <a:ext cx="2363343" cy="815328"/>
          </a:xfrm>
          <a:prstGeom prst="rect">
            <a:avLst/>
          </a:prstGeom>
        </p:spPr>
        <p:txBody>
          <a:bodyPr lIns="0" tIns="0" rIns="0" bIns="0" rtlCol="0" anchor="t">
            <a:spAutoFit/>
          </a:bodyPr>
          <a:lstStyle/>
          <a:p>
            <a:pPr marL="0" lvl="1" indent="0" algn="l">
              <a:lnSpc>
                <a:spcPts val="2143"/>
              </a:lnSpc>
            </a:pPr>
            <a:r>
              <a:rPr lang="en-US" sz="1949" spc="19">
                <a:solidFill>
                  <a:srgbClr val="231F20"/>
                </a:solidFill>
                <a:latin typeface="Roboto Bold"/>
              </a:rPr>
              <a:t>Choose and register your champion for training</a:t>
            </a:r>
          </a:p>
        </p:txBody>
      </p:sp>
      <p:sp>
        <p:nvSpPr>
          <p:cNvPr id="22" name="TextBox 22"/>
          <p:cNvSpPr txBox="1"/>
          <p:nvPr/>
        </p:nvSpPr>
        <p:spPr>
          <a:xfrm>
            <a:off x="13276358" y="3658083"/>
            <a:ext cx="2274662" cy="548628"/>
          </a:xfrm>
          <a:prstGeom prst="rect">
            <a:avLst/>
          </a:prstGeom>
        </p:spPr>
        <p:txBody>
          <a:bodyPr lIns="0" tIns="0" rIns="0" bIns="0" rtlCol="0" anchor="t">
            <a:spAutoFit/>
          </a:bodyPr>
          <a:lstStyle/>
          <a:p>
            <a:pPr marL="0" lvl="1" indent="0" algn="l">
              <a:lnSpc>
                <a:spcPts val="2143"/>
              </a:lnSpc>
            </a:pPr>
            <a:r>
              <a:rPr lang="en-US" sz="1949" spc="35">
                <a:solidFill>
                  <a:srgbClr val="231F20"/>
                </a:solidFill>
                <a:latin typeface="Roboto Bold"/>
              </a:rPr>
              <a:t>Develop your work plan</a:t>
            </a:r>
          </a:p>
        </p:txBody>
      </p:sp>
      <p:sp>
        <p:nvSpPr>
          <p:cNvPr id="23" name="TextBox 23"/>
          <p:cNvSpPr txBox="1"/>
          <p:nvPr/>
        </p:nvSpPr>
        <p:spPr>
          <a:xfrm>
            <a:off x="1727955" y="1555310"/>
            <a:ext cx="4676526" cy="1283335"/>
          </a:xfrm>
          <a:prstGeom prst="rect">
            <a:avLst/>
          </a:prstGeom>
        </p:spPr>
        <p:txBody>
          <a:bodyPr lIns="0" tIns="0" rIns="0" bIns="0" rtlCol="0" anchor="t">
            <a:spAutoFit/>
          </a:bodyPr>
          <a:lstStyle/>
          <a:p>
            <a:pPr algn="l">
              <a:lnSpc>
                <a:spcPts val="4729"/>
              </a:lnSpc>
            </a:pPr>
            <a:r>
              <a:rPr lang="en-US" sz="4299" spc="150">
                <a:solidFill>
                  <a:srgbClr val="040506"/>
                </a:solidFill>
                <a:latin typeface="Codec Pro ExtraBold"/>
              </a:rPr>
              <a:t>The next steps in the project</a:t>
            </a:r>
          </a:p>
        </p:txBody>
      </p:sp>
      <p:sp>
        <p:nvSpPr>
          <p:cNvPr id="24" name="TextBox 24"/>
          <p:cNvSpPr txBox="1"/>
          <p:nvPr/>
        </p:nvSpPr>
        <p:spPr>
          <a:xfrm>
            <a:off x="1727955" y="2969338"/>
            <a:ext cx="4229007" cy="2097786"/>
          </a:xfrm>
          <a:prstGeom prst="rect">
            <a:avLst/>
          </a:prstGeom>
        </p:spPr>
        <p:txBody>
          <a:bodyPr lIns="0" tIns="0" rIns="0" bIns="0" rtlCol="0" anchor="t">
            <a:spAutoFit/>
          </a:bodyPr>
          <a:lstStyle/>
          <a:p>
            <a:pPr algn="l">
              <a:lnSpc>
                <a:spcPts val="3311"/>
              </a:lnSpc>
            </a:pPr>
            <a:r>
              <a:rPr lang="en-US" sz="2400">
                <a:solidFill>
                  <a:srgbClr val="231F20"/>
                </a:solidFill>
                <a:latin typeface="Roboto"/>
              </a:rPr>
              <a:t>Here are the steps we suggest you follow to facilitate the implementation of winning strategies within your organization.</a:t>
            </a:r>
          </a:p>
        </p:txBody>
      </p:sp>
      <p:sp>
        <p:nvSpPr>
          <p:cNvPr id="25" name="Freeform 25"/>
          <p:cNvSpPr/>
          <p:nvPr/>
        </p:nvSpPr>
        <p:spPr>
          <a:xfrm>
            <a:off x="7124870" y="7851590"/>
            <a:ext cx="1022533" cy="987209"/>
          </a:xfrm>
          <a:custGeom>
            <a:avLst/>
            <a:gdLst/>
            <a:ahLst/>
            <a:cxnLst/>
            <a:rect l="l" t="t" r="r" b="b"/>
            <a:pathLst>
              <a:path w="1022533" h="987209">
                <a:moveTo>
                  <a:pt x="0" y="0"/>
                </a:moveTo>
                <a:lnTo>
                  <a:pt x="1022533" y="0"/>
                </a:lnTo>
                <a:lnTo>
                  <a:pt x="1022533" y="987209"/>
                </a:lnTo>
                <a:lnTo>
                  <a:pt x="0" y="9872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a:off x="10211699" y="4775583"/>
            <a:ext cx="878327" cy="878327"/>
          </a:xfrm>
          <a:custGeom>
            <a:avLst/>
            <a:gdLst/>
            <a:ahLst/>
            <a:cxnLst/>
            <a:rect l="l" t="t" r="r" b="b"/>
            <a:pathLst>
              <a:path w="878327" h="878327">
                <a:moveTo>
                  <a:pt x="0" y="0"/>
                </a:moveTo>
                <a:lnTo>
                  <a:pt x="878327" y="0"/>
                </a:lnTo>
                <a:lnTo>
                  <a:pt x="878327" y="878327"/>
                </a:lnTo>
                <a:lnTo>
                  <a:pt x="0" y="878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27"/>
          <p:cNvSpPr/>
          <p:nvPr/>
        </p:nvSpPr>
        <p:spPr>
          <a:xfrm>
            <a:off x="11666539" y="3274613"/>
            <a:ext cx="861768" cy="831997"/>
          </a:xfrm>
          <a:custGeom>
            <a:avLst/>
            <a:gdLst/>
            <a:ahLst/>
            <a:cxnLst/>
            <a:rect l="l" t="t" r="r" b="b"/>
            <a:pathLst>
              <a:path w="861768" h="831997">
                <a:moveTo>
                  <a:pt x="0" y="0"/>
                </a:moveTo>
                <a:lnTo>
                  <a:pt x="861768" y="0"/>
                </a:lnTo>
                <a:lnTo>
                  <a:pt x="861768" y="831997"/>
                </a:lnTo>
                <a:lnTo>
                  <a:pt x="0" y="8319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8" name="Group 28"/>
          <p:cNvGrpSpPr/>
          <p:nvPr/>
        </p:nvGrpSpPr>
        <p:grpSpPr>
          <a:xfrm>
            <a:off x="13404983" y="1583885"/>
            <a:ext cx="3734457" cy="1326898"/>
            <a:chOff x="0" y="0"/>
            <a:chExt cx="4073040" cy="1447200"/>
          </a:xfrm>
        </p:grpSpPr>
        <p:sp>
          <p:nvSpPr>
            <p:cNvPr id="29" name="Freeform 29"/>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E6FFE6"/>
            </a:solidFill>
          </p:spPr>
        </p:sp>
      </p:grpSp>
      <p:grpSp>
        <p:nvGrpSpPr>
          <p:cNvPr id="30" name="Group 30"/>
          <p:cNvGrpSpPr/>
          <p:nvPr/>
        </p:nvGrpSpPr>
        <p:grpSpPr>
          <a:xfrm>
            <a:off x="12528307" y="1028700"/>
            <a:ext cx="1885383" cy="1884063"/>
            <a:chOff x="0" y="0"/>
            <a:chExt cx="2056320" cy="2054880"/>
          </a:xfrm>
        </p:grpSpPr>
        <p:sp>
          <p:nvSpPr>
            <p:cNvPr id="31" name="Freeform 31"/>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1C5739"/>
            </a:solidFill>
          </p:spPr>
        </p:sp>
      </p:grpSp>
      <p:sp>
        <p:nvSpPr>
          <p:cNvPr id="32" name="TextBox 32"/>
          <p:cNvSpPr txBox="1"/>
          <p:nvPr/>
        </p:nvSpPr>
        <p:spPr>
          <a:xfrm>
            <a:off x="14628534" y="1941713"/>
            <a:ext cx="2274662" cy="548628"/>
          </a:xfrm>
          <a:prstGeom prst="rect">
            <a:avLst/>
          </a:prstGeom>
        </p:spPr>
        <p:txBody>
          <a:bodyPr lIns="0" tIns="0" rIns="0" bIns="0" rtlCol="0" anchor="t">
            <a:spAutoFit/>
          </a:bodyPr>
          <a:lstStyle/>
          <a:p>
            <a:pPr marL="0" lvl="1" indent="0" algn="l">
              <a:lnSpc>
                <a:spcPts val="2143"/>
              </a:lnSpc>
            </a:pPr>
            <a:r>
              <a:rPr lang="en-US" sz="1949" spc="35">
                <a:solidFill>
                  <a:srgbClr val="231F20"/>
                </a:solidFill>
                <a:latin typeface="Roboto Bold"/>
              </a:rPr>
              <a:t>Implement your plan's objectives </a:t>
            </a:r>
          </a:p>
        </p:txBody>
      </p:sp>
      <p:sp>
        <p:nvSpPr>
          <p:cNvPr id="33" name="Freeform 33"/>
          <p:cNvSpPr/>
          <p:nvPr/>
        </p:nvSpPr>
        <p:spPr>
          <a:xfrm>
            <a:off x="13093626" y="1583885"/>
            <a:ext cx="805011" cy="793301"/>
          </a:xfrm>
          <a:custGeom>
            <a:avLst/>
            <a:gdLst/>
            <a:ahLst/>
            <a:cxnLst/>
            <a:rect l="l" t="t" r="r" b="b"/>
            <a:pathLst>
              <a:path w="805011" h="793301">
                <a:moveTo>
                  <a:pt x="0" y="0"/>
                </a:moveTo>
                <a:lnTo>
                  <a:pt x="805011" y="0"/>
                </a:lnTo>
                <a:lnTo>
                  <a:pt x="805011" y="793301"/>
                </a:lnTo>
                <a:lnTo>
                  <a:pt x="0" y="7933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4" name="Freeform 34"/>
          <p:cNvSpPr/>
          <p:nvPr/>
        </p:nvSpPr>
        <p:spPr>
          <a:xfrm>
            <a:off x="8647973" y="6278466"/>
            <a:ext cx="992053" cy="992053"/>
          </a:xfrm>
          <a:custGeom>
            <a:avLst/>
            <a:gdLst/>
            <a:ahLst/>
            <a:cxnLst/>
            <a:rect l="l" t="t" r="r" b="b"/>
            <a:pathLst>
              <a:path w="992053" h="992053">
                <a:moveTo>
                  <a:pt x="0" y="0"/>
                </a:moveTo>
                <a:lnTo>
                  <a:pt x="992054" y="0"/>
                </a:lnTo>
                <a:lnTo>
                  <a:pt x="992054" y="992054"/>
                </a:lnTo>
                <a:lnTo>
                  <a:pt x="0" y="9920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5" name="Freeform 35"/>
          <p:cNvSpPr/>
          <p:nvPr/>
        </p:nvSpPr>
        <p:spPr>
          <a:xfrm rot="-10800000">
            <a:off x="-200218" y="-227266"/>
            <a:ext cx="8744064" cy="2511931"/>
          </a:xfrm>
          <a:custGeom>
            <a:avLst/>
            <a:gdLst/>
            <a:ahLst/>
            <a:cxnLst/>
            <a:rect l="l" t="t" r="r" b="b"/>
            <a:pathLst>
              <a:path w="8744064" h="2511931">
                <a:moveTo>
                  <a:pt x="0" y="0"/>
                </a:moveTo>
                <a:lnTo>
                  <a:pt x="8744064" y="0"/>
                </a:lnTo>
                <a:lnTo>
                  <a:pt x="8744064" y="2511932"/>
                </a:lnTo>
                <a:lnTo>
                  <a:pt x="0" y="251193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04357" y="1596132"/>
            <a:ext cx="6733893" cy="1826260"/>
          </a:xfrm>
          <a:prstGeom prst="rect">
            <a:avLst/>
          </a:prstGeom>
        </p:spPr>
        <p:txBody>
          <a:bodyPr lIns="0" tIns="0" rIns="0" bIns="0" rtlCol="0" anchor="t">
            <a:spAutoFit/>
          </a:bodyPr>
          <a:lstStyle/>
          <a:p>
            <a:pPr algn="l">
              <a:lnSpc>
                <a:spcPts val="4730"/>
              </a:lnSpc>
            </a:pPr>
            <a:r>
              <a:rPr lang="en-US" sz="4300" spc="150">
                <a:solidFill>
                  <a:srgbClr val="040506"/>
                </a:solidFill>
                <a:latin typeface="Roboto Bold"/>
              </a:rPr>
              <a:t>New tool: the </a:t>
            </a:r>
          </a:p>
          <a:p>
            <a:pPr marL="0" lvl="0" indent="0" algn="l">
              <a:lnSpc>
                <a:spcPts val="4730"/>
              </a:lnSpc>
            </a:pPr>
            <a:r>
              <a:rPr lang="en-US" sz="4300" spc="150">
                <a:solidFill>
                  <a:srgbClr val="040506"/>
                </a:solidFill>
                <a:latin typeface="Roboto Bold"/>
              </a:rPr>
              <a:t>self-assessment questionnaire</a:t>
            </a:r>
          </a:p>
        </p:txBody>
      </p:sp>
      <p:sp>
        <p:nvSpPr>
          <p:cNvPr id="3" name="Freeform 3"/>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701730" y="2632019"/>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323232"/>
            </a:solidFill>
          </p:spPr>
        </p:sp>
      </p:grpSp>
      <p:grpSp>
        <p:nvGrpSpPr>
          <p:cNvPr id="6" name="Group 6"/>
          <p:cNvGrpSpPr/>
          <p:nvPr/>
        </p:nvGrpSpPr>
        <p:grpSpPr>
          <a:xfrm>
            <a:off x="16031594" y="476926"/>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323232"/>
            </a:solidFill>
          </p:spPr>
        </p:sp>
      </p:grpSp>
      <p:sp>
        <p:nvSpPr>
          <p:cNvPr id="8" name="TextBox 8"/>
          <p:cNvSpPr txBox="1"/>
          <p:nvPr/>
        </p:nvSpPr>
        <p:spPr>
          <a:xfrm>
            <a:off x="1572472" y="3688961"/>
            <a:ext cx="16047338" cy="6809232"/>
          </a:xfrm>
          <a:prstGeom prst="rect">
            <a:avLst/>
          </a:prstGeom>
        </p:spPr>
        <p:txBody>
          <a:bodyPr lIns="0" tIns="0" rIns="0" bIns="0" rtlCol="0" anchor="t">
            <a:spAutoFit/>
          </a:bodyPr>
          <a:lstStyle/>
          <a:p>
            <a:pPr algn="l">
              <a:lnSpc>
                <a:spcPts val="3725"/>
              </a:lnSpc>
            </a:pPr>
            <a:r>
              <a:rPr lang="en-US" sz="2699">
                <a:solidFill>
                  <a:srgbClr val="040506"/>
                </a:solidFill>
                <a:latin typeface="Roboto Bold"/>
              </a:rPr>
              <a:t>Objectives :</a:t>
            </a:r>
          </a:p>
          <a:p>
            <a:pPr algn="l">
              <a:lnSpc>
                <a:spcPts val="3725"/>
              </a:lnSpc>
            </a:pPr>
            <a:endParaRPr lang="en-US" sz="2699">
              <a:solidFill>
                <a:srgbClr val="040506"/>
              </a:solidFill>
              <a:latin typeface="Roboto Bold"/>
            </a:endParaRPr>
          </a:p>
          <a:p>
            <a:pPr marL="582928" lvl="1" indent="-291464" algn="l">
              <a:lnSpc>
                <a:spcPts val="3725"/>
              </a:lnSpc>
              <a:buFont typeface="Arial"/>
              <a:buChar char="•"/>
            </a:pPr>
            <a:r>
              <a:rPr lang="en-US" sz="2699">
                <a:solidFill>
                  <a:srgbClr val="040506"/>
                </a:solidFill>
                <a:latin typeface="Roboto"/>
              </a:rPr>
              <a:t>Evaluate organizational practices related to winning strategies already implemented within your organization;</a:t>
            </a:r>
          </a:p>
          <a:p>
            <a:pPr algn="l">
              <a:lnSpc>
                <a:spcPts val="3725"/>
              </a:lnSpc>
            </a:pPr>
            <a:endParaRPr lang="en-US" sz="2699">
              <a:solidFill>
                <a:srgbClr val="040506"/>
              </a:solidFill>
              <a:latin typeface="Roboto"/>
            </a:endParaRPr>
          </a:p>
          <a:p>
            <a:pPr marL="582928" lvl="1" indent="-291464" algn="l">
              <a:lnSpc>
                <a:spcPts val="3725"/>
              </a:lnSpc>
              <a:buFont typeface="Arial"/>
              <a:buChar char="•"/>
            </a:pPr>
            <a:r>
              <a:rPr lang="en-US" sz="2699">
                <a:solidFill>
                  <a:srgbClr val="040506"/>
                </a:solidFill>
                <a:latin typeface="Roboto"/>
              </a:rPr>
              <a:t>Identify the most relevant winning strategies to implement within your organization;</a:t>
            </a:r>
          </a:p>
          <a:p>
            <a:pPr algn="l">
              <a:lnSpc>
                <a:spcPts val="3725"/>
              </a:lnSpc>
            </a:pPr>
            <a:endParaRPr lang="en-US" sz="2699">
              <a:solidFill>
                <a:srgbClr val="040506"/>
              </a:solidFill>
              <a:latin typeface="Roboto"/>
            </a:endParaRPr>
          </a:p>
          <a:p>
            <a:pPr marL="582928" lvl="1" indent="-291464" algn="l">
              <a:lnSpc>
                <a:spcPts val="3725"/>
              </a:lnSpc>
              <a:buFont typeface="Arial"/>
              <a:buChar char="•"/>
            </a:pPr>
            <a:r>
              <a:rPr lang="en-US" sz="2699">
                <a:solidFill>
                  <a:srgbClr val="040506"/>
                </a:solidFill>
                <a:latin typeface="Roboto"/>
              </a:rPr>
              <a:t>Gather evidence on the organizational practices of  Ontario Health Team partners towards the Francophone population;</a:t>
            </a:r>
          </a:p>
          <a:p>
            <a:pPr algn="l">
              <a:lnSpc>
                <a:spcPts val="3725"/>
              </a:lnSpc>
            </a:pPr>
            <a:endParaRPr lang="en-US" sz="2699">
              <a:solidFill>
                <a:srgbClr val="040506"/>
              </a:solidFill>
              <a:latin typeface="Roboto"/>
            </a:endParaRPr>
          </a:p>
          <a:p>
            <a:pPr marL="582928" lvl="1" indent="-291464" algn="l">
              <a:lnSpc>
                <a:spcPts val="3725"/>
              </a:lnSpc>
              <a:buFont typeface="Arial"/>
              <a:buChar char="•"/>
            </a:pPr>
            <a:r>
              <a:rPr lang="en-US" sz="2699">
                <a:solidFill>
                  <a:srgbClr val="040506"/>
                </a:solidFill>
                <a:latin typeface="Roboto"/>
              </a:rPr>
              <a:t>Evaluate the scope and impact of the project.</a:t>
            </a:r>
          </a:p>
          <a:p>
            <a:pPr algn="l">
              <a:lnSpc>
                <a:spcPts val="3311"/>
              </a:lnSpc>
            </a:pPr>
            <a:endParaRPr lang="en-US" sz="2699">
              <a:solidFill>
                <a:srgbClr val="040506"/>
              </a:solidFill>
              <a:latin typeface="Roboto"/>
            </a:endParaRPr>
          </a:p>
          <a:p>
            <a:pPr algn="ctr">
              <a:lnSpc>
                <a:spcPts val="3311"/>
              </a:lnSpc>
            </a:pPr>
            <a:endParaRPr lang="en-US" sz="2699">
              <a:solidFill>
                <a:srgbClr val="040506"/>
              </a:solidFill>
              <a:latin typeface="Roboto"/>
            </a:endParaRPr>
          </a:p>
          <a:p>
            <a:pPr algn="ctr">
              <a:lnSpc>
                <a:spcPts val="3311"/>
              </a:lnSpc>
            </a:pPr>
            <a:endParaRPr lang="en-US" sz="2699">
              <a:solidFill>
                <a:srgbClr val="040506"/>
              </a:solidFill>
              <a:latin typeface="Roboto"/>
            </a:endParaRPr>
          </a:p>
          <a:p>
            <a:pPr algn="ctr">
              <a:lnSpc>
                <a:spcPts val="3311"/>
              </a:lnSpc>
              <a:spcBef>
                <a:spcPct val="0"/>
              </a:spcBef>
            </a:pPr>
            <a:endParaRPr lang="en-US" sz="2699">
              <a:solidFill>
                <a:srgbClr val="040506"/>
              </a:solidFill>
              <a:latin typeface="Roboto"/>
            </a:endParaRPr>
          </a:p>
        </p:txBody>
      </p:sp>
      <p:sp>
        <p:nvSpPr>
          <p:cNvPr id="9" name="Freeform 9"/>
          <p:cNvSpPr/>
          <p:nvPr/>
        </p:nvSpPr>
        <p:spPr>
          <a:xfrm>
            <a:off x="16490057" y="810384"/>
            <a:ext cx="992053" cy="992053"/>
          </a:xfrm>
          <a:custGeom>
            <a:avLst/>
            <a:gdLst/>
            <a:ahLst/>
            <a:cxnLst/>
            <a:rect l="l" t="t" r="r" b="b"/>
            <a:pathLst>
              <a:path w="992053" h="992053">
                <a:moveTo>
                  <a:pt x="0" y="0"/>
                </a:moveTo>
                <a:lnTo>
                  <a:pt x="992053" y="0"/>
                </a:lnTo>
                <a:lnTo>
                  <a:pt x="992053" y="992053"/>
                </a:lnTo>
                <a:lnTo>
                  <a:pt x="0" y="9920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8c6ab0-4f04-4cfb-be8e-b513e0421ba2">
      <Terms xmlns="http://schemas.microsoft.com/office/infopath/2007/PartnerControls"/>
    </lcf76f155ced4ddcb4097134ff3c332f>
    <TaxCatchAll xmlns="721e6240-866e-4438-b4b0-85f0054c82ec" xsi:nil="true"/>
    <_ip_UnifiedCompliancePolicyUIAction xmlns="http://schemas.microsoft.com/sharepoint/v3" xsi:nil="true"/>
    <_ip_UnifiedCompliancePolicyProperties xmlns="http://schemas.microsoft.com/sharepoint/v3" xsi:nil="true"/>
    <SharedWithUsers xmlns="721e6240-866e-4438-b4b0-85f0054c82ec">
      <UserInfo>
        <DisplayName/>
        <AccountId xsi:nil="true"/>
        <AccountType/>
      </UserInfo>
    </SharedWithUsers>
    <MediaLengthInSeconds xmlns="f08c6ab0-4f04-4cfb-be8e-b513e0421b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2738BE4D47F54FBC51759F529D1A62" ma:contentTypeVersion="20" ma:contentTypeDescription="Create a new document." ma:contentTypeScope="" ma:versionID="86f3084b74a7e97b3a3b3b02f4b83542">
  <xsd:schema xmlns:xsd="http://www.w3.org/2001/XMLSchema" xmlns:xs="http://www.w3.org/2001/XMLSchema" xmlns:p="http://schemas.microsoft.com/office/2006/metadata/properties" xmlns:ns1="http://schemas.microsoft.com/sharepoint/v3" xmlns:ns2="f08c6ab0-4f04-4cfb-be8e-b513e0421ba2" xmlns:ns3="721e6240-866e-4438-b4b0-85f0054c82ec" targetNamespace="http://schemas.microsoft.com/office/2006/metadata/properties" ma:root="true" ma:fieldsID="08f26f4756046007b53f4ee44f5be754" ns1:_="" ns2:_="" ns3:_="">
    <xsd:import namespace="http://schemas.microsoft.com/sharepoint/v3"/>
    <xsd:import namespace="f08c6ab0-4f04-4cfb-be8e-b513e0421ba2"/>
    <xsd:import namespace="721e6240-866e-4438-b4b0-85f0054c82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c6ab0-4f04-4cfb-be8e-b513e0421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a0107f1-569b-44fc-940e-78719a654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1e6240-866e-4438-b4b0-85f0054c82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f238cba-91fd-4d05-8fc9-645df71efc14}" ma:internalName="TaxCatchAll" ma:showField="CatchAllData" ma:web="721e6240-866e-4438-b4b0-85f0054c82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E566C6-F58C-4E77-BE20-B46D01042EC2}">
  <ds:schemaRefs>
    <ds:schemaRef ds:uri="http://schemas.microsoft.com/office/2006/metadata/properties"/>
    <ds:schemaRef ds:uri="http://schemas.microsoft.com/office/infopath/2007/PartnerControls"/>
    <ds:schemaRef ds:uri="dfada3ce-0038-4bca-af0f-997b747eca88"/>
    <ds:schemaRef ds:uri="99a04b12-b9d4-40ba-b84d-2b94f334229a"/>
  </ds:schemaRefs>
</ds:datastoreItem>
</file>

<file path=customXml/itemProps2.xml><?xml version="1.0" encoding="utf-8"?>
<ds:datastoreItem xmlns:ds="http://schemas.openxmlformats.org/officeDocument/2006/customXml" ds:itemID="{622B2801-1CD4-4990-A876-6E8E1829362D}"/>
</file>

<file path=customXml/itemProps3.xml><?xml version="1.0" encoding="utf-8"?>
<ds:datastoreItem xmlns:ds="http://schemas.openxmlformats.org/officeDocument/2006/customXml" ds:itemID="{7D211046-77DB-4FA3-A422-B922DC6560B9}">
  <ds:schemaRefs>
    <ds:schemaRef ds:uri="http://schemas.microsoft.com/sharepoint/events"/>
  </ds:schemaRefs>
</ds:datastoreItem>
</file>

<file path=customXml/itemProps4.xml><?xml version="1.0" encoding="utf-8"?>
<ds:datastoreItem xmlns:ds="http://schemas.openxmlformats.org/officeDocument/2006/customXml" ds:itemID="{BFB518D4-F5BD-40D2-ACDB-F45F781B2E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7</cp:revision>
  <dcterms:created xsi:type="dcterms:W3CDTF">2006-08-16T00:00:00Z</dcterms:created>
  <dcterms:modified xsi:type="dcterms:W3CDTF">2024-06-05T14:26:28Z</dcterms:modified>
  <dc:identifier>DAGGb4VYGB0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0x010100E32738BE4D47F54FBC51759F529D1A62</vt:lpwstr>
  </property>
  <property fmtid="{D5CDD505-2E9C-101B-9397-08002B2CF9AE}" pid="3" name="_dlc_DocIdItemGuid">
    <vt:lpwstr>1551d64b-ae7e-483b-a197-e088cc3410ca</vt:lpwstr>
  </property>
  <property fmtid="{D5CDD505-2E9C-101B-9397-08002B2CF9AE}" pid="4" name="MediaServiceImageTags">
    <vt:lpwstr/>
  </property>
  <property fmtid="{D5CDD505-2E9C-101B-9397-08002B2CF9AE}" pid="5" name="Order">
    <vt:r8>64500</vt:r8>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